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7.xml" ContentType="application/vnd.ms-office.chartcolorstyle+xml"/>
  <Override PartName="/ppt/charts/style7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22" r:id="rId2"/>
    <p:sldId id="286" r:id="rId3"/>
    <p:sldId id="265" r:id="rId4"/>
    <p:sldId id="272" r:id="rId5"/>
    <p:sldId id="278" r:id="rId6"/>
    <p:sldId id="310" r:id="rId7"/>
    <p:sldId id="259" r:id="rId8"/>
    <p:sldId id="318" r:id="rId9"/>
    <p:sldId id="317" r:id="rId10"/>
    <p:sldId id="316" r:id="rId11"/>
    <p:sldId id="284" r:id="rId12"/>
    <p:sldId id="295" r:id="rId13"/>
    <p:sldId id="302" r:id="rId14"/>
    <p:sldId id="299" r:id="rId15"/>
    <p:sldId id="274" r:id="rId16"/>
    <p:sldId id="319" r:id="rId17"/>
    <p:sldId id="303" r:id="rId18"/>
    <p:sldId id="282" r:id="rId19"/>
    <p:sldId id="290" r:id="rId20"/>
  </p:sldIdLst>
  <p:sldSz cx="13004800" cy="73152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2ECC13-5E28-482C-8C72-E3732EC2B7CF}">
          <p14:sldIdLst>
            <p14:sldId id="322"/>
            <p14:sldId id="286"/>
            <p14:sldId id="265"/>
            <p14:sldId id="272"/>
            <p14:sldId id="278"/>
            <p14:sldId id="310"/>
            <p14:sldId id="259"/>
            <p14:sldId id="318"/>
            <p14:sldId id="317"/>
            <p14:sldId id="316"/>
            <p14:sldId id="284"/>
            <p14:sldId id="295"/>
            <p14:sldId id="302"/>
            <p14:sldId id="299"/>
            <p14:sldId id="274"/>
            <p14:sldId id="319"/>
            <p14:sldId id="303"/>
            <p14:sldId id="282"/>
            <p14:sldId id="29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52" userDrawn="1">
          <p15:clr>
            <a:srgbClr val="A4A3A4"/>
          </p15:clr>
        </p15:guide>
        <p15:guide id="2" pos="5656" userDrawn="1">
          <p15:clr>
            <a:srgbClr val="A4A3A4"/>
          </p15:clr>
        </p15:guide>
        <p15:guide id="3" pos="256" userDrawn="1">
          <p15:clr>
            <a:srgbClr val="A4A3A4"/>
          </p15:clr>
        </p15:guide>
        <p15:guide id="4" orient="horz" pos="45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rlenys Quintero" initials="WQ" lastIdx="1" clrIdx="0"/>
  <p:cmAuthor id="2" name="Ricardo García  (5792)" initials="R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C47"/>
    <a:srgbClr val="DC5623"/>
    <a:srgbClr val="FEFFFE"/>
    <a:srgbClr val="004D70"/>
    <a:srgbClr val="245188"/>
    <a:srgbClr val="DA2989"/>
    <a:srgbClr val="E85970"/>
    <a:srgbClr val="00A698"/>
    <a:srgbClr val="5DD0B8"/>
    <a:srgbClr val="86C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68198" autoAdjust="0"/>
  </p:normalViewPr>
  <p:slideViewPr>
    <p:cSldViewPr snapToGrid="0" showGuides="1">
      <p:cViewPr>
        <p:scale>
          <a:sx n="50" d="100"/>
          <a:sy n="50" d="100"/>
        </p:scale>
        <p:origin x="-1675" y="-202"/>
      </p:cViewPr>
      <p:guideLst>
        <p:guide orient="horz" pos="2352"/>
        <p:guide orient="horz" pos="4512"/>
        <p:guide pos="5656"/>
        <p:guide pos="2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3" d="100"/>
          <a:sy n="113" d="100"/>
        </p:scale>
        <p:origin x="153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192.168.200.15\WQuintero\Camanchaca\Presentations\Information%20Industry\USDA%20Seafoo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\\192.168.200.15\WQuintero\Camanchaca\Presentations\Information%20Industry\USDA%20Seafoo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LBS PER CAPITA Protein Consumption</a:t>
            </a:r>
          </a:p>
        </c:rich>
      </c:tx>
      <c:layout>
        <c:manualLayout>
          <c:xMode val="edge"/>
          <c:yMode val="edge"/>
          <c:x val="0.21926554914214894"/>
          <c:y val="2.010777627345731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4D7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87-4BF3-9EFC-A18BDE94E1E6}"/>
              </c:ext>
            </c:extLst>
          </c:dPt>
          <c:cat>
            <c:strRef>
              <c:f>Sheet1!$A$2:$A$5</c:f>
              <c:strCache>
                <c:ptCount val="4"/>
                <c:pt idx="0">
                  <c:v>Red Meat</c:v>
                </c:pt>
                <c:pt idx="1">
                  <c:v>Poultry</c:v>
                </c:pt>
                <c:pt idx="2">
                  <c:v>Seafood</c:v>
                </c:pt>
                <c:pt idx="3">
                  <c:v>Atlantic Salmon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98.61</c:v>
                </c:pt>
                <c:pt idx="1">
                  <c:v>75.099999999999994</c:v>
                </c:pt>
                <c:pt idx="2">
                  <c:v>15.51</c:v>
                </c:pt>
                <c:pt idx="3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B87-4BF3-9EFC-A18BDE94E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78328064"/>
        <c:axId val="170615360"/>
      </c:barChart>
      <c:catAx>
        <c:axId val="178328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1" i="0" u="none" strike="noStrike" kern="1200" cap="all" spc="120" normalizeH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70615360"/>
        <c:crosses val="autoZero"/>
        <c:auto val="1"/>
        <c:lblAlgn val="ctr"/>
        <c:lblOffset val="100"/>
        <c:noMultiLvlLbl val="0"/>
      </c:catAx>
      <c:valAx>
        <c:axId val="170615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32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lumMod val="5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Sheet1!$A$2:$A$55</c:f>
              <c:numCache>
                <c:formatCode>General</c:formatCode>
                <c:ptCount val="54"/>
                <c:pt idx="0">
                  <c:v>1960</c:v>
                </c:pt>
                <c:pt idx="1">
                  <c:v>1965</c:v>
                </c:pt>
                <c:pt idx="2">
                  <c:v>1966</c:v>
                </c:pt>
                <c:pt idx="3">
                  <c:v>1967</c:v>
                </c:pt>
                <c:pt idx="4">
                  <c:v>1968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1972</c:v>
                </c:pt>
                <c:pt idx="9">
                  <c:v>1973</c:v>
                </c:pt>
                <c:pt idx="10">
                  <c:v>1974</c:v>
                </c:pt>
                <c:pt idx="11">
                  <c:v>1975</c:v>
                </c:pt>
                <c:pt idx="12">
                  <c:v>1976</c:v>
                </c:pt>
                <c:pt idx="13">
                  <c:v>1977</c:v>
                </c:pt>
                <c:pt idx="14">
                  <c:v>1978</c:v>
                </c:pt>
                <c:pt idx="15">
                  <c:v>1979</c:v>
                </c:pt>
                <c:pt idx="16">
                  <c:v>1980</c:v>
                </c:pt>
                <c:pt idx="17">
                  <c:v>1981</c:v>
                </c:pt>
                <c:pt idx="18">
                  <c:v>1982</c:v>
                </c:pt>
                <c:pt idx="19">
                  <c:v>1983</c:v>
                </c:pt>
                <c:pt idx="20">
                  <c:v>1984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1998</c:v>
                </c:pt>
                <c:pt idx="35">
                  <c:v>1999</c:v>
                </c:pt>
                <c:pt idx="36">
                  <c:v>2000</c:v>
                </c:pt>
                <c:pt idx="37">
                  <c:v>2001</c:v>
                </c:pt>
                <c:pt idx="38">
                  <c:v>2002</c:v>
                </c:pt>
                <c:pt idx="39">
                  <c:v>2003</c:v>
                </c:pt>
                <c:pt idx="40">
                  <c:v>2004</c:v>
                </c:pt>
                <c:pt idx="41">
                  <c:v>2005</c:v>
                </c:pt>
                <c:pt idx="42">
                  <c:v>2006</c:v>
                </c:pt>
                <c:pt idx="43">
                  <c:v>2007</c:v>
                </c:pt>
                <c:pt idx="44">
                  <c:v>2008</c:v>
                </c:pt>
                <c:pt idx="45">
                  <c:v>2009</c:v>
                </c:pt>
                <c:pt idx="46">
                  <c:v>2010</c:v>
                </c:pt>
                <c:pt idx="47">
                  <c:v>2011</c:v>
                </c:pt>
                <c:pt idx="48">
                  <c:v>2012</c:v>
                </c:pt>
                <c:pt idx="49">
                  <c:v>2013</c:v>
                </c:pt>
                <c:pt idx="50">
                  <c:v>2014</c:v>
                </c:pt>
                <c:pt idx="51">
                  <c:v>2015</c:v>
                </c:pt>
                <c:pt idx="52">
                  <c:v>2016</c:v>
                </c:pt>
                <c:pt idx="53">
                  <c:v>2017</c:v>
                </c:pt>
              </c:numCache>
            </c:numRef>
          </c:xVal>
          <c:yVal>
            <c:numRef>
              <c:f>Sheet1!$B$2:$B$55</c:f>
              <c:numCache>
                <c:formatCode>General</c:formatCode>
                <c:ptCount val="54"/>
                <c:pt idx="0">
                  <c:v>10.3</c:v>
                </c:pt>
                <c:pt idx="1">
                  <c:v>10.9</c:v>
                </c:pt>
                <c:pt idx="2">
                  <c:v>10.9</c:v>
                </c:pt>
                <c:pt idx="3">
                  <c:v>10.6</c:v>
                </c:pt>
                <c:pt idx="4">
                  <c:v>11</c:v>
                </c:pt>
                <c:pt idx="5">
                  <c:v>11.2</c:v>
                </c:pt>
                <c:pt idx="6">
                  <c:v>11.7</c:v>
                </c:pt>
                <c:pt idx="7">
                  <c:v>11.5</c:v>
                </c:pt>
                <c:pt idx="8">
                  <c:v>12.5</c:v>
                </c:pt>
                <c:pt idx="9">
                  <c:v>12.7</c:v>
                </c:pt>
                <c:pt idx="10">
                  <c:v>12.1</c:v>
                </c:pt>
                <c:pt idx="11">
                  <c:v>12.1</c:v>
                </c:pt>
                <c:pt idx="12">
                  <c:v>12.9</c:v>
                </c:pt>
                <c:pt idx="13">
                  <c:v>12.6</c:v>
                </c:pt>
                <c:pt idx="14">
                  <c:v>13.4</c:v>
                </c:pt>
                <c:pt idx="15">
                  <c:v>13</c:v>
                </c:pt>
                <c:pt idx="16">
                  <c:v>12.4</c:v>
                </c:pt>
                <c:pt idx="17">
                  <c:v>12.6</c:v>
                </c:pt>
                <c:pt idx="18">
                  <c:v>12.4</c:v>
                </c:pt>
                <c:pt idx="19">
                  <c:v>13.3</c:v>
                </c:pt>
                <c:pt idx="20">
                  <c:v>14.1</c:v>
                </c:pt>
                <c:pt idx="21">
                  <c:v>15</c:v>
                </c:pt>
                <c:pt idx="22">
                  <c:v>15.4</c:v>
                </c:pt>
                <c:pt idx="23">
                  <c:v>16.100000000000001</c:v>
                </c:pt>
                <c:pt idx="24">
                  <c:v>15.1</c:v>
                </c:pt>
                <c:pt idx="25">
                  <c:v>15.6</c:v>
                </c:pt>
                <c:pt idx="26">
                  <c:v>14.9</c:v>
                </c:pt>
                <c:pt idx="27">
                  <c:v>14.8</c:v>
                </c:pt>
                <c:pt idx="28">
                  <c:v>14.6</c:v>
                </c:pt>
                <c:pt idx="29">
                  <c:v>14.8</c:v>
                </c:pt>
                <c:pt idx="30">
                  <c:v>15</c:v>
                </c:pt>
                <c:pt idx="31">
                  <c:v>14.8</c:v>
                </c:pt>
                <c:pt idx="32">
                  <c:v>14.5</c:v>
                </c:pt>
                <c:pt idx="33">
                  <c:v>14.3</c:v>
                </c:pt>
                <c:pt idx="34">
                  <c:v>14.5</c:v>
                </c:pt>
                <c:pt idx="35">
                  <c:v>14.8</c:v>
                </c:pt>
                <c:pt idx="36">
                  <c:v>15.2</c:v>
                </c:pt>
                <c:pt idx="37">
                  <c:v>14.7</c:v>
                </c:pt>
                <c:pt idx="38">
                  <c:v>15.6</c:v>
                </c:pt>
                <c:pt idx="39">
                  <c:v>16.3</c:v>
                </c:pt>
                <c:pt idx="40">
                  <c:v>16.600000000000001</c:v>
                </c:pt>
                <c:pt idx="41">
                  <c:v>16.2</c:v>
                </c:pt>
                <c:pt idx="42">
                  <c:v>16.5</c:v>
                </c:pt>
                <c:pt idx="43">
                  <c:v>16.3</c:v>
                </c:pt>
                <c:pt idx="44">
                  <c:v>15.9</c:v>
                </c:pt>
                <c:pt idx="45">
                  <c:v>15.8</c:v>
                </c:pt>
                <c:pt idx="46">
                  <c:v>15.8</c:v>
                </c:pt>
                <c:pt idx="47">
                  <c:v>14.9</c:v>
                </c:pt>
                <c:pt idx="48">
                  <c:v>14.2</c:v>
                </c:pt>
                <c:pt idx="49">
                  <c:v>14.3</c:v>
                </c:pt>
                <c:pt idx="50">
                  <c:v>14.6</c:v>
                </c:pt>
                <c:pt idx="51">
                  <c:v>15.5</c:v>
                </c:pt>
                <c:pt idx="52">
                  <c:v>14.7</c:v>
                </c:pt>
                <c:pt idx="53">
                  <c:v>16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3DA-4D5F-A073-89A3949DD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618816"/>
        <c:axId val="170622272"/>
      </c:scatterChart>
      <c:valAx>
        <c:axId val="170618816"/>
        <c:scaling>
          <c:orientation val="minMax"/>
          <c:max val="2017"/>
          <c:min val="196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70622272"/>
        <c:crossesAt val="0"/>
        <c:crossBetween val="midCat"/>
      </c:valAx>
      <c:valAx>
        <c:axId val="170622272"/>
        <c:scaling>
          <c:orientation val="minMax"/>
          <c:max val="17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Pounds (lbs.)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70618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455243715278783E-2"/>
          <c:y val="0.12174053871718306"/>
          <c:w val="0.9115447562847212"/>
          <c:h val="0.68311765224491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Fresh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2701719288244689E-16"/>
                  <c:y val="-2.396495204388762E-2"/>
                </c:manualLayout>
              </c:layout>
              <c:tx>
                <c:rich>
                  <a:bodyPr/>
                  <a:lstStyle/>
                  <a:p>
                    <a:endParaRPr lang="en-US" sz="1400" dirty="0"/>
                  </a:p>
                  <a:p>
                    <a:r>
                      <a:rPr lang="en-US" sz="1200" dirty="0"/>
                      <a:t>85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D5-452A-A24E-67840EAAF9D3}"/>
                </c:ext>
              </c:extLst>
            </c:dLbl>
            <c:dLbl>
              <c:idx val="5"/>
              <c:layout>
                <c:manualLayout>
                  <c:x val="-1.2701719288244689E-16"/>
                  <c:y val="-1.2960363478922786E-2"/>
                </c:manualLayout>
              </c:layout>
              <c:tx>
                <c:rich>
                  <a:bodyPr/>
                  <a:lstStyle/>
                  <a:p>
                    <a:endParaRPr lang="en-US" sz="1200" dirty="0"/>
                  </a:p>
                  <a:p>
                    <a:r>
                      <a:rPr lang="en-US" sz="1200" dirty="0"/>
                      <a:t>85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D5-452A-A24E-67840EAAF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81</c:v>
                </c:pt>
                <c:pt idx="1">
                  <c:v>86</c:v>
                </c:pt>
                <c:pt idx="2">
                  <c:v>87</c:v>
                </c:pt>
                <c:pt idx="3">
                  <c:v>84</c:v>
                </c:pt>
                <c:pt idx="4">
                  <c:v>85</c:v>
                </c:pt>
                <c:pt idx="5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D5-452A-A24E-67840EAAF9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Frozen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5.4139289735148288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15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D5-452A-A24E-67840EAAF9D3}"/>
                </c:ext>
              </c:extLst>
            </c:dLbl>
            <c:dLbl>
              <c:idx val="5"/>
              <c:layout>
                <c:manualLayout>
                  <c:x val="-3.4641452780699417E-3"/>
                  <c:y val="-1.863940714524587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15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D5-452A-A24E-67840EAAF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19</c:v>
                </c:pt>
                <c:pt idx="1">
                  <c:v>14</c:v>
                </c:pt>
                <c:pt idx="2">
                  <c:v>13</c:v>
                </c:pt>
                <c:pt idx="3">
                  <c:v>16</c:v>
                </c:pt>
                <c:pt idx="4">
                  <c:v>15</c:v>
                </c:pt>
                <c:pt idx="5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ED5-452A-A24E-67840EAAF9D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1331456"/>
        <c:axId val="180822592"/>
      </c:barChart>
      <c:catAx>
        <c:axId val="18133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80822592"/>
        <c:crosses val="autoZero"/>
        <c:auto val="1"/>
        <c:lblAlgn val="ctr"/>
        <c:lblOffset val="100"/>
        <c:noMultiLvlLbl val="0"/>
      </c:catAx>
      <c:valAx>
        <c:axId val="180822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8133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s-C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/>
              <a:t>Thousand tons WFE</a:t>
            </a:r>
          </a:p>
        </c:rich>
      </c:tx>
      <c:layout>
        <c:manualLayout>
          <c:xMode val="edge"/>
          <c:yMode val="edge"/>
          <c:x val="0.38603021437552792"/>
          <c:y val="4.8681572683121292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8455243715278783E-2"/>
          <c:y val="0.12174053871718306"/>
          <c:w val="0.9115447562847212"/>
          <c:h val="0.68311765224491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Norway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47</c:v>
                </c:pt>
                <c:pt idx="1">
                  <c:v>48</c:v>
                </c:pt>
                <c:pt idx="2">
                  <c:v>46</c:v>
                </c:pt>
                <c:pt idx="3">
                  <c:v>48</c:v>
                </c:pt>
                <c:pt idx="4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14-41A7-8CD9-B54EE66C22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31</c:v>
                </c:pt>
                <c:pt idx="1">
                  <c:v>27</c:v>
                </c:pt>
                <c:pt idx="2">
                  <c:v>29</c:v>
                </c:pt>
                <c:pt idx="3">
                  <c:v>32</c:v>
                </c:pt>
                <c:pt idx="4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14-41A7-8CD9-B54EE66C22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14-41A7-8CD9-B54EE66C229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7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714-41A7-8CD9-B54EE66C229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714-41A7-8CD9-B54EE66C229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8645888"/>
        <c:axId val="182798592"/>
      </c:barChart>
      <c:catAx>
        <c:axId val="18864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82798592"/>
        <c:crosses val="autoZero"/>
        <c:auto val="1"/>
        <c:lblAlgn val="ctr"/>
        <c:lblOffset val="100"/>
        <c:noMultiLvlLbl val="0"/>
      </c:catAx>
      <c:valAx>
        <c:axId val="18279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8864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919772846722752"/>
          <c:y val="0.87716680913373635"/>
          <c:w val="0.62274019117425561"/>
          <c:h val="9.5214831396931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s-C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/>
              <a:t>Thousand tons WFE</a:t>
            </a:r>
          </a:p>
        </c:rich>
      </c:tx>
      <c:layout>
        <c:manualLayout>
          <c:xMode val="edge"/>
          <c:yMode val="edge"/>
          <c:x val="0.36845215843301893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8455243715278783E-2"/>
          <c:y val="0.12174053871718306"/>
          <c:w val="0.9115447562847212"/>
          <c:h val="0.68311765224491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52</c:v>
                </c:pt>
                <c:pt idx="1">
                  <c:v>51</c:v>
                </c:pt>
                <c:pt idx="2">
                  <c:v>49</c:v>
                </c:pt>
                <c:pt idx="3">
                  <c:v>55</c:v>
                </c:pt>
                <c:pt idx="4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C5-43B7-959A-B112F600F1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22</c:v>
                </c:pt>
                <c:pt idx="1">
                  <c:v>24</c:v>
                </c:pt>
                <c:pt idx="2">
                  <c:v>21</c:v>
                </c:pt>
                <c:pt idx="3">
                  <c:v>19</c:v>
                </c:pt>
                <c:pt idx="4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0C5-43B7-959A-B112F600F1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Norway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15</c:v>
                </c:pt>
                <c:pt idx="3">
                  <c:v>14</c:v>
                </c:pt>
                <c:pt idx="4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C5-43B7-959A-B112F600F1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0C5-43B7-959A-B112F600F1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0C5-43B7-959A-B112F600F1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2019E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0">
                  <c:v>6</c:v>
                </c:pt>
                <c:pt idx="1">
                  <c:v>8</c:v>
                </c:pt>
                <c:pt idx="2">
                  <c:v>7</c:v>
                </c:pt>
                <c:pt idx="3">
                  <c:v>7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C5-43B7-959A-B112F600F11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8775424"/>
        <c:axId val="182802048"/>
      </c:barChart>
      <c:catAx>
        <c:axId val="18877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82802048"/>
        <c:crosses val="autoZero"/>
        <c:auto val="1"/>
        <c:lblAlgn val="ctr"/>
        <c:lblOffset val="100"/>
        <c:noMultiLvlLbl val="0"/>
      </c:catAx>
      <c:valAx>
        <c:axId val="18280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8877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56979966678449"/>
          <c:y val="0.86499641596295596"/>
          <c:w val="0.59902717980161835"/>
          <c:h val="8.30444382261508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s-CL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Avg.</c:v>
                </c:pt>
              </c:strCache>
            </c:strRef>
          </c:tx>
          <c:spPr>
            <a:ln w="34925" cap="rnd">
              <a:solidFill>
                <a:srgbClr val="004D7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Sheet2!$B$2:$B$12</c:f>
              <c:numCache>
                <c:formatCode>"$"#,##0.00_);[Red]\("$"#,##0.00\)</c:formatCode>
                <c:ptCount val="11"/>
                <c:pt idx="0">
                  <c:v>7.17</c:v>
                </c:pt>
                <c:pt idx="1">
                  <c:v>7.4</c:v>
                </c:pt>
                <c:pt idx="2">
                  <c:v>7.91</c:v>
                </c:pt>
                <c:pt idx="3" formatCode="General">
                  <c:v>7.05</c:v>
                </c:pt>
                <c:pt idx="4">
                  <c:v>8.09</c:v>
                </c:pt>
                <c:pt idx="5">
                  <c:v>8.0399999999999991</c:v>
                </c:pt>
                <c:pt idx="6">
                  <c:v>7.21</c:v>
                </c:pt>
                <c:pt idx="7">
                  <c:v>8.99</c:v>
                </c:pt>
                <c:pt idx="8">
                  <c:v>8.5</c:v>
                </c:pt>
                <c:pt idx="9">
                  <c:v>8.7200000000000006</c:v>
                </c:pt>
                <c:pt idx="10">
                  <c:v>9.08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DDF-49DF-8E4C-A5B3F3CB7BD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marker val="1"/>
        <c:smooth val="0"/>
        <c:axId val="189394432"/>
        <c:axId val="189174848"/>
      </c:lineChart>
      <c:catAx>
        <c:axId val="18939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9174848"/>
        <c:crosses val="autoZero"/>
        <c:auto val="1"/>
        <c:lblAlgn val="ctr"/>
        <c:lblOffset val="100"/>
        <c:noMultiLvlLbl val="0"/>
      </c:catAx>
      <c:valAx>
        <c:axId val="189174848"/>
        <c:scaling>
          <c:orientation val="minMax"/>
        </c:scaling>
        <c:delete val="0"/>
        <c:axPos val="l"/>
        <c:numFmt formatCode="&quot;$&quot;#,##0.00_);[Red]\(&quot;$&quot;#,##0.0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  <c:crossAx val="1893944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1AFCB-088C-41CA-A75C-3338077A53FE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065FFC1-3421-4281-BFD6-582145736231}">
      <dgm:prSet phldrT="[Text]"/>
      <dgm:spPr>
        <a:solidFill>
          <a:srgbClr val="152C47"/>
        </a:solidFill>
      </dgm:spPr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Healthy Eating</a:t>
          </a:r>
        </a:p>
      </dgm:t>
    </dgm:pt>
    <dgm:pt modelId="{38901C55-0F4C-48E1-B945-3DCAD75B8A86}" type="parTrans" cxnId="{ACF089C7-8A3E-4A8A-B442-5E0D82740815}">
      <dgm:prSet/>
      <dgm:spPr/>
      <dgm:t>
        <a:bodyPr/>
        <a:lstStyle/>
        <a:p>
          <a:endParaRPr lang="en-US"/>
        </a:p>
      </dgm:t>
    </dgm:pt>
    <dgm:pt modelId="{72342E22-9F8C-42CD-BECD-AFEAB6A3254C}" type="sibTrans" cxnId="{ACF089C7-8A3E-4A8A-B442-5E0D82740815}">
      <dgm:prSet/>
      <dgm:spPr/>
      <dgm:t>
        <a:bodyPr/>
        <a:lstStyle/>
        <a:p>
          <a:endParaRPr lang="en-US"/>
        </a:p>
      </dgm:t>
    </dgm:pt>
    <dgm:pt modelId="{364AA2E3-FE0D-4DB7-9573-E9EDE4629621}">
      <dgm:prSet phldrT="[Text]"/>
      <dgm:spPr>
        <a:solidFill>
          <a:srgbClr val="152C47"/>
        </a:solidFill>
      </dgm:spPr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Technology</a:t>
          </a:r>
        </a:p>
      </dgm:t>
    </dgm:pt>
    <dgm:pt modelId="{ACD6A6D5-B0BD-4596-9ABD-0EA14B733457}" type="parTrans" cxnId="{A65F3844-BEF9-4FEA-A4EF-9FF3BC43C0CF}">
      <dgm:prSet/>
      <dgm:spPr/>
      <dgm:t>
        <a:bodyPr/>
        <a:lstStyle/>
        <a:p>
          <a:endParaRPr lang="en-US"/>
        </a:p>
      </dgm:t>
    </dgm:pt>
    <dgm:pt modelId="{14609DA6-A42F-4D19-9934-A48868EB0E69}" type="sibTrans" cxnId="{A65F3844-BEF9-4FEA-A4EF-9FF3BC43C0CF}">
      <dgm:prSet/>
      <dgm:spPr/>
      <dgm:t>
        <a:bodyPr/>
        <a:lstStyle/>
        <a:p>
          <a:endParaRPr lang="en-US"/>
        </a:p>
      </dgm:t>
    </dgm:pt>
    <dgm:pt modelId="{123A976A-5FF2-42DA-A3F0-55CF3352723D}">
      <dgm:prSet/>
      <dgm:spPr>
        <a:solidFill>
          <a:srgbClr val="152C47"/>
        </a:solidFill>
      </dgm:spPr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Dietary needs/functional foods</a:t>
          </a:r>
        </a:p>
      </dgm:t>
    </dgm:pt>
    <dgm:pt modelId="{F37AEEFB-22C2-4128-8705-FFAE86E3FD73}" type="parTrans" cxnId="{782C9F99-4DB0-4893-BE19-209AF54C0FEF}">
      <dgm:prSet/>
      <dgm:spPr/>
      <dgm:t>
        <a:bodyPr/>
        <a:lstStyle/>
        <a:p>
          <a:endParaRPr lang="en-US"/>
        </a:p>
      </dgm:t>
    </dgm:pt>
    <dgm:pt modelId="{F622B20A-F57A-437C-B779-B99060A62153}" type="sibTrans" cxnId="{782C9F99-4DB0-4893-BE19-209AF54C0FEF}">
      <dgm:prSet/>
      <dgm:spPr/>
      <dgm:t>
        <a:bodyPr/>
        <a:lstStyle/>
        <a:p>
          <a:endParaRPr lang="en-US"/>
        </a:p>
      </dgm:t>
    </dgm:pt>
    <dgm:pt modelId="{EDFF48AE-5A6C-4885-A77D-55B6B81605E0}">
      <dgm:prSet/>
      <dgm:spPr>
        <a:solidFill>
          <a:srgbClr val="152C47"/>
        </a:solidFill>
      </dgm:spPr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Sustainability</a:t>
          </a:r>
        </a:p>
      </dgm:t>
    </dgm:pt>
    <dgm:pt modelId="{5915A03F-8545-4D8B-A2FC-AB2C1A88A732}" type="parTrans" cxnId="{3749D3EC-4C05-4BE4-9A67-7E05157CE15D}">
      <dgm:prSet/>
      <dgm:spPr/>
      <dgm:t>
        <a:bodyPr/>
        <a:lstStyle/>
        <a:p>
          <a:endParaRPr lang="en-US"/>
        </a:p>
      </dgm:t>
    </dgm:pt>
    <dgm:pt modelId="{E4EE17DF-4926-4E13-95FA-F5C5133907B8}" type="sibTrans" cxnId="{3749D3EC-4C05-4BE4-9A67-7E05157CE15D}">
      <dgm:prSet/>
      <dgm:spPr/>
      <dgm:t>
        <a:bodyPr/>
        <a:lstStyle/>
        <a:p>
          <a:endParaRPr lang="en-US"/>
        </a:p>
      </dgm:t>
    </dgm:pt>
    <dgm:pt modelId="{D3AC30E6-3FB3-4424-AE33-D40E1B0EE8F0}">
      <dgm:prSet/>
      <dgm:spPr>
        <a:solidFill>
          <a:srgbClr val="152C47"/>
        </a:solidFill>
      </dgm:spPr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Convenience</a:t>
          </a:r>
        </a:p>
      </dgm:t>
    </dgm:pt>
    <dgm:pt modelId="{6648368F-5780-4930-8B88-3336BF6C7345}" type="parTrans" cxnId="{0252BDBB-B0E4-44EA-95D2-213726EFC7EA}">
      <dgm:prSet/>
      <dgm:spPr/>
      <dgm:t>
        <a:bodyPr/>
        <a:lstStyle/>
        <a:p>
          <a:endParaRPr lang="en-US"/>
        </a:p>
      </dgm:t>
    </dgm:pt>
    <dgm:pt modelId="{E5E8B3F8-A258-429D-8E34-B3A5BDFC1CE2}" type="sibTrans" cxnId="{0252BDBB-B0E4-44EA-95D2-213726EFC7EA}">
      <dgm:prSet/>
      <dgm:spPr/>
      <dgm:t>
        <a:bodyPr/>
        <a:lstStyle/>
        <a:p>
          <a:endParaRPr lang="en-US"/>
        </a:p>
      </dgm:t>
    </dgm:pt>
    <dgm:pt modelId="{597C8C12-6368-4EEB-BA63-13560BE817EF}" type="pres">
      <dgm:prSet presAssocID="{38D1AFCB-088C-41CA-A75C-3338077A53F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L"/>
        </a:p>
      </dgm:t>
    </dgm:pt>
    <dgm:pt modelId="{B195E406-3154-4743-B6E7-0A874E83FFE1}" type="pres">
      <dgm:prSet presAssocID="{38D1AFCB-088C-41CA-A75C-3338077A53FE}" presName="Name1" presStyleCnt="0"/>
      <dgm:spPr/>
    </dgm:pt>
    <dgm:pt modelId="{CBAD797A-07E4-48B3-B592-220F7302C13E}" type="pres">
      <dgm:prSet presAssocID="{38D1AFCB-088C-41CA-A75C-3338077A53FE}" presName="cycle" presStyleCnt="0"/>
      <dgm:spPr/>
    </dgm:pt>
    <dgm:pt modelId="{26F0332A-823B-4C64-A626-1D3D39AA2E58}" type="pres">
      <dgm:prSet presAssocID="{38D1AFCB-088C-41CA-A75C-3338077A53FE}" presName="srcNode" presStyleLbl="node1" presStyleIdx="0" presStyleCnt="5"/>
      <dgm:spPr/>
    </dgm:pt>
    <dgm:pt modelId="{A8732A01-BB4E-4736-A73F-7B0A21252B20}" type="pres">
      <dgm:prSet presAssocID="{38D1AFCB-088C-41CA-A75C-3338077A53FE}" presName="conn" presStyleLbl="parChTrans1D2" presStyleIdx="0" presStyleCnt="1"/>
      <dgm:spPr/>
      <dgm:t>
        <a:bodyPr/>
        <a:lstStyle/>
        <a:p>
          <a:endParaRPr lang="es-CL"/>
        </a:p>
      </dgm:t>
    </dgm:pt>
    <dgm:pt modelId="{0EE0F8C9-E27B-4487-8C8B-FCAB39A4A38B}" type="pres">
      <dgm:prSet presAssocID="{38D1AFCB-088C-41CA-A75C-3338077A53FE}" presName="extraNode" presStyleLbl="node1" presStyleIdx="0" presStyleCnt="5"/>
      <dgm:spPr/>
    </dgm:pt>
    <dgm:pt modelId="{98750798-12AF-4AAA-8DD9-848B42EA9F50}" type="pres">
      <dgm:prSet presAssocID="{38D1AFCB-088C-41CA-A75C-3338077A53FE}" presName="dstNode" presStyleLbl="node1" presStyleIdx="0" presStyleCnt="5"/>
      <dgm:spPr/>
    </dgm:pt>
    <dgm:pt modelId="{18D44797-CC47-4D22-82F7-3E84B1037ED6}" type="pres">
      <dgm:prSet presAssocID="{5065FFC1-3421-4281-BFD6-58214573623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8B81A77-5B58-4A9E-8B65-D821C0C242E4}" type="pres">
      <dgm:prSet presAssocID="{5065FFC1-3421-4281-BFD6-582145736231}" presName="accent_1" presStyleCnt="0"/>
      <dgm:spPr/>
    </dgm:pt>
    <dgm:pt modelId="{7933DCFE-AF22-4D7C-8D72-DCD5B0A7C610}" type="pres">
      <dgm:prSet presAssocID="{5065FFC1-3421-4281-BFD6-582145736231}" presName="accentRepeatNode" presStyleLbl="solidFgAcc1" presStyleIdx="0" presStyleCnt="5"/>
      <dgm:spPr/>
    </dgm:pt>
    <dgm:pt modelId="{B047526D-A950-4C4F-B343-3602CDC01504}" type="pres">
      <dgm:prSet presAssocID="{123A976A-5FF2-42DA-A3F0-55CF3352723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E3856AA-D818-4A0E-8953-805995DAD754}" type="pres">
      <dgm:prSet presAssocID="{123A976A-5FF2-42DA-A3F0-55CF3352723D}" presName="accent_2" presStyleCnt="0"/>
      <dgm:spPr/>
    </dgm:pt>
    <dgm:pt modelId="{723EF4B9-0331-416E-BD13-CAA0D910E634}" type="pres">
      <dgm:prSet presAssocID="{123A976A-5FF2-42DA-A3F0-55CF3352723D}" presName="accentRepeatNode" presStyleLbl="solidFgAcc1" presStyleIdx="1" presStyleCnt="5"/>
      <dgm:spPr/>
    </dgm:pt>
    <dgm:pt modelId="{3089D7FB-4B04-4694-B65A-B4F84904747F}" type="pres">
      <dgm:prSet presAssocID="{EDFF48AE-5A6C-4885-A77D-55B6B81605E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1AB55D5-32DB-46FE-9849-558C2DDDFC5B}" type="pres">
      <dgm:prSet presAssocID="{EDFF48AE-5A6C-4885-A77D-55B6B81605E0}" presName="accent_3" presStyleCnt="0"/>
      <dgm:spPr/>
    </dgm:pt>
    <dgm:pt modelId="{E85C9F17-9D45-4C93-82AB-5E8F710C33DB}" type="pres">
      <dgm:prSet presAssocID="{EDFF48AE-5A6C-4885-A77D-55B6B81605E0}" presName="accentRepeatNode" presStyleLbl="solidFgAcc1" presStyleIdx="2" presStyleCnt="5"/>
      <dgm:spPr/>
    </dgm:pt>
    <dgm:pt modelId="{AF872D3E-A5B6-4C0F-AE84-20340E8218AC}" type="pres">
      <dgm:prSet presAssocID="{D3AC30E6-3FB3-4424-AE33-D40E1B0EE8F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9F7CB0C-6845-4DCE-A6BB-F26C59F3A251}" type="pres">
      <dgm:prSet presAssocID="{D3AC30E6-3FB3-4424-AE33-D40E1B0EE8F0}" presName="accent_4" presStyleCnt="0"/>
      <dgm:spPr/>
    </dgm:pt>
    <dgm:pt modelId="{CDB8ED74-DDB9-435B-8967-4A981C7E3614}" type="pres">
      <dgm:prSet presAssocID="{D3AC30E6-3FB3-4424-AE33-D40E1B0EE8F0}" presName="accentRepeatNode" presStyleLbl="solidFgAcc1" presStyleIdx="3" presStyleCnt="5"/>
      <dgm:spPr/>
    </dgm:pt>
    <dgm:pt modelId="{09354F82-D741-4F08-8B9C-B427175009A1}" type="pres">
      <dgm:prSet presAssocID="{364AA2E3-FE0D-4DB7-9573-E9EDE462962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693DC32-7016-46F0-9718-04F6968543EF}" type="pres">
      <dgm:prSet presAssocID="{364AA2E3-FE0D-4DB7-9573-E9EDE4629621}" presName="accent_5" presStyleCnt="0"/>
      <dgm:spPr/>
    </dgm:pt>
    <dgm:pt modelId="{17B97B0B-FC46-411F-A54A-44E48A9EE5B3}" type="pres">
      <dgm:prSet presAssocID="{364AA2E3-FE0D-4DB7-9573-E9EDE4629621}" presName="accentRepeatNode" presStyleLbl="solidFgAcc1" presStyleIdx="4" presStyleCnt="5"/>
      <dgm:spPr/>
    </dgm:pt>
  </dgm:ptLst>
  <dgm:cxnLst>
    <dgm:cxn modelId="{A4D53258-022B-418D-9022-CA231FEF061F}" type="presOf" srcId="{364AA2E3-FE0D-4DB7-9573-E9EDE4629621}" destId="{09354F82-D741-4F08-8B9C-B427175009A1}" srcOrd="0" destOrd="0" presId="urn:microsoft.com/office/officeart/2008/layout/VerticalCurvedList"/>
    <dgm:cxn modelId="{004834D0-BFF8-40A2-A0F7-7AD08FD81ABF}" type="presOf" srcId="{D3AC30E6-3FB3-4424-AE33-D40E1B0EE8F0}" destId="{AF872D3E-A5B6-4C0F-AE84-20340E8218AC}" srcOrd="0" destOrd="0" presId="urn:microsoft.com/office/officeart/2008/layout/VerticalCurvedList"/>
    <dgm:cxn modelId="{3749D3EC-4C05-4BE4-9A67-7E05157CE15D}" srcId="{38D1AFCB-088C-41CA-A75C-3338077A53FE}" destId="{EDFF48AE-5A6C-4885-A77D-55B6B81605E0}" srcOrd="2" destOrd="0" parTransId="{5915A03F-8545-4D8B-A2FC-AB2C1A88A732}" sibTransId="{E4EE17DF-4926-4E13-95FA-F5C5133907B8}"/>
    <dgm:cxn modelId="{D1E28315-3B76-4F52-8CAB-F9DB6E9B371D}" type="presOf" srcId="{EDFF48AE-5A6C-4885-A77D-55B6B81605E0}" destId="{3089D7FB-4B04-4694-B65A-B4F84904747F}" srcOrd="0" destOrd="0" presId="urn:microsoft.com/office/officeart/2008/layout/VerticalCurvedList"/>
    <dgm:cxn modelId="{8637AB90-64B1-412D-9B06-ADF747C41873}" type="presOf" srcId="{38D1AFCB-088C-41CA-A75C-3338077A53FE}" destId="{597C8C12-6368-4EEB-BA63-13560BE817EF}" srcOrd="0" destOrd="0" presId="urn:microsoft.com/office/officeart/2008/layout/VerticalCurvedList"/>
    <dgm:cxn modelId="{ACF089C7-8A3E-4A8A-B442-5E0D82740815}" srcId="{38D1AFCB-088C-41CA-A75C-3338077A53FE}" destId="{5065FFC1-3421-4281-BFD6-582145736231}" srcOrd="0" destOrd="0" parTransId="{38901C55-0F4C-48E1-B945-3DCAD75B8A86}" sibTransId="{72342E22-9F8C-42CD-BECD-AFEAB6A3254C}"/>
    <dgm:cxn modelId="{04489010-E7E7-4A63-A224-EFE545D6FD62}" type="presOf" srcId="{123A976A-5FF2-42DA-A3F0-55CF3352723D}" destId="{B047526D-A950-4C4F-B343-3602CDC01504}" srcOrd="0" destOrd="0" presId="urn:microsoft.com/office/officeart/2008/layout/VerticalCurvedList"/>
    <dgm:cxn modelId="{CD10C8A1-7DAD-4268-AADE-50CEC5CDCDA3}" type="presOf" srcId="{5065FFC1-3421-4281-BFD6-582145736231}" destId="{18D44797-CC47-4D22-82F7-3E84B1037ED6}" srcOrd="0" destOrd="0" presId="urn:microsoft.com/office/officeart/2008/layout/VerticalCurvedList"/>
    <dgm:cxn modelId="{0252BDBB-B0E4-44EA-95D2-213726EFC7EA}" srcId="{38D1AFCB-088C-41CA-A75C-3338077A53FE}" destId="{D3AC30E6-3FB3-4424-AE33-D40E1B0EE8F0}" srcOrd="3" destOrd="0" parTransId="{6648368F-5780-4930-8B88-3336BF6C7345}" sibTransId="{E5E8B3F8-A258-429D-8E34-B3A5BDFC1CE2}"/>
    <dgm:cxn modelId="{9CD02082-32FF-409C-8782-A76AF1F7E745}" type="presOf" srcId="{72342E22-9F8C-42CD-BECD-AFEAB6A3254C}" destId="{A8732A01-BB4E-4736-A73F-7B0A21252B20}" srcOrd="0" destOrd="0" presId="urn:microsoft.com/office/officeart/2008/layout/VerticalCurvedList"/>
    <dgm:cxn modelId="{A65F3844-BEF9-4FEA-A4EF-9FF3BC43C0CF}" srcId="{38D1AFCB-088C-41CA-A75C-3338077A53FE}" destId="{364AA2E3-FE0D-4DB7-9573-E9EDE4629621}" srcOrd="4" destOrd="0" parTransId="{ACD6A6D5-B0BD-4596-9ABD-0EA14B733457}" sibTransId="{14609DA6-A42F-4D19-9934-A48868EB0E69}"/>
    <dgm:cxn modelId="{782C9F99-4DB0-4893-BE19-209AF54C0FEF}" srcId="{38D1AFCB-088C-41CA-A75C-3338077A53FE}" destId="{123A976A-5FF2-42DA-A3F0-55CF3352723D}" srcOrd="1" destOrd="0" parTransId="{F37AEEFB-22C2-4128-8705-FFAE86E3FD73}" sibTransId="{F622B20A-F57A-437C-B779-B99060A62153}"/>
    <dgm:cxn modelId="{B42729DD-14D9-4054-AD83-76C4AB88BC99}" type="presParOf" srcId="{597C8C12-6368-4EEB-BA63-13560BE817EF}" destId="{B195E406-3154-4743-B6E7-0A874E83FFE1}" srcOrd="0" destOrd="0" presId="urn:microsoft.com/office/officeart/2008/layout/VerticalCurvedList"/>
    <dgm:cxn modelId="{83AAC0B1-2ADA-4C40-B603-1CFE9136A8EB}" type="presParOf" srcId="{B195E406-3154-4743-B6E7-0A874E83FFE1}" destId="{CBAD797A-07E4-48B3-B592-220F7302C13E}" srcOrd="0" destOrd="0" presId="urn:microsoft.com/office/officeart/2008/layout/VerticalCurvedList"/>
    <dgm:cxn modelId="{909E86FA-1054-4742-ACEA-0D8B6A33C210}" type="presParOf" srcId="{CBAD797A-07E4-48B3-B592-220F7302C13E}" destId="{26F0332A-823B-4C64-A626-1D3D39AA2E58}" srcOrd="0" destOrd="0" presId="urn:microsoft.com/office/officeart/2008/layout/VerticalCurvedList"/>
    <dgm:cxn modelId="{3B665FC4-F60C-4D80-8132-3735506B846F}" type="presParOf" srcId="{CBAD797A-07E4-48B3-B592-220F7302C13E}" destId="{A8732A01-BB4E-4736-A73F-7B0A21252B20}" srcOrd="1" destOrd="0" presId="urn:microsoft.com/office/officeart/2008/layout/VerticalCurvedList"/>
    <dgm:cxn modelId="{D7E9DC1C-60A8-482C-B9B8-475203E593CC}" type="presParOf" srcId="{CBAD797A-07E4-48B3-B592-220F7302C13E}" destId="{0EE0F8C9-E27B-4487-8C8B-FCAB39A4A38B}" srcOrd="2" destOrd="0" presId="urn:microsoft.com/office/officeart/2008/layout/VerticalCurvedList"/>
    <dgm:cxn modelId="{EC9D7929-713D-4ABA-92E5-0FD4A1EC9456}" type="presParOf" srcId="{CBAD797A-07E4-48B3-B592-220F7302C13E}" destId="{98750798-12AF-4AAA-8DD9-848B42EA9F50}" srcOrd="3" destOrd="0" presId="urn:microsoft.com/office/officeart/2008/layout/VerticalCurvedList"/>
    <dgm:cxn modelId="{26AEDB3F-B69A-429F-96E7-6588DAA16E03}" type="presParOf" srcId="{B195E406-3154-4743-B6E7-0A874E83FFE1}" destId="{18D44797-CC47-4D22-82F7-3E84B1037ED6}" srcOrd="1" destOrd="0" presId="urn:microsoft.com/office/officeart/2008/layout/VerticalCurvedList"/>
    <dgm:cxn modelId="{925882C7-06B4-4DBE-A122-58E497B8AD9B}" type="presParOf" srcId="{B195E406-3154-4743-B6E7-0A874E83FFE1}" destId="{48B81A77-5B58-4A9E-8B65-D821C0C242E4}" srcOrd="2" destOrd="0" presId="urn:microsoft.com/office/officeart/2008/layout/VerticalCurvedList"/>
    <dgm:cxn modelId="{B8A2C902-64A4-47DA-8EF0-0888641956E5}" type="presParOf" srcId="{48B81A77-5B58-4A9E-8B65-D821C0C242E4}" destId="{7933DCFE-AF22-4D7C-8D72-DCD5B0A7C610}" srcOrd="0" destOrd="0" presId="urn:microsoft.com/office/officeart/2008/layout/VerticalCurvedList"/>
    <dgm:cxn modelId="{7FAAF8AA-28AE-471F-9585-C11D8B30F6F6}" type="presParOf" srcId="{B195E406-3154-4743-B6E7-0A874E83FFE1}" destId="{B047526D-A950-4C4F-B343-3602CDC01504}" srcOrd="3" destOrd="0" presId="urn:microsoft.com/office/officeart/2008/layout/VerticalCurvedList"/>
    <dgm:cxn modelId="{FB4EC1AA-4FF5-4DB8-96B2-8DA49C0A7293}" type="presParOf" srcId="{B195E406-3154-4743-B6E7-0A874E83FFE1}" destId="{BE3856AA-D818-4A0E-8953-805995DAD754}" srcOrd="4" destOrd="0" presId="urn:microsoft.com/office/officeart/2008/layout/VerticalCurvedList"/>
    <dgm:cxn modelId="{C724D655-A43A-42EF-B839-7608E9949784}" type="presParOf" srcId="{BE3856AA-D818-4A0E-8953-805995DAD754}" destId="{723EF4B9-0331-416E-BD13-CAA0D910E634}" srcOrd="0" destOrd="0" presId="urn:microsoft.com/office/officeart/2008/layout/VerticalCurvedList"/>
    <dgm:cxn modelId="{117CD6A6-0D9E-4FAE-B236-05534653917D}" type="presParOf" srcId="{B195E406-3154-4743-B6E7-0A874E83FFE1}" destId="{3089D7FB-4B04-4694-B65A-B4F84904747F}" srcOrd="5" destOrd="0" presId="urn:microsoft.com/office/officeart/2008/layout/VerticalCurvedList"/>
    <dgm:cxn modelId="{0CE0ECA6-D201-409F-830F-B5C567CB30E9}" type="presParOf" srcId="{B195E406-3154-4743-B6E7-0A874E83FFE1}" destId="{01AB55D5-32DB-46FE-9849-558C2DDDFC5B}" srcOrd="6" destOrd="0" presId="urn:microsoft.com/office/officeart/2008/layout/VerticalCurvedList"/>
    <dgm:cxn modelId="{8EEE4169-A9C8-461A-B83B-AED73A5FB69A}" type="presParOf" srcId="{01AB55D5-32DB-46FE-9849-558C2DDDFC5B}" destId="{E85C9F17-9D45-4C93-82AB-5E8F710C33DB}" srcOrd="0" destOrd="0" presId="urn:microsoft.com/office/officeart/2008/layout/VerticalCurvedList"/>
    <dgm:cxn modelId="{F2301003-49C9-43E0-8FA3-F388416B21FB}" type="presParOf" srcId="{B195E406-3154-4743-B6E7-0A874E83FFE1}" destId="{AF872D3E-A5B6-4C0F-AE84-20340E8218AC}" srcOrd="7" destOrd="0" presId="urn:microsoft.com/office/officeart/2008/layout/VerticalCurvedList"/>
    <dgm:cxn modelId="{688B6AC0-77F6-4EF7-86E8-8BBF5B5B11DB}" type="presParOf" srcId="{B195E406-3154-4743-B6E7-0A874E83FFE1}" destId="{B9F7CB0C-6845-4DCE-A6BB-F26C59F3A251}" srcOrd="8" destOrd="0" presId="urn:microsoft.com/office/officeart/2008/layout/VerticalCurvedList"/>
    <dgm:cxn modelId="{AFE11D76-4462-4FEE-90A4-D1CE11DAC34C}" type="presParOf" srcId="{B9F7CB0C-6845-4DCE-A6BB-F26C59F3A251}" destId="{CDB8ED74-DDB9-435B-8967-4A981C7E3614}" srcOrd="0" destOrd="0" presId="urn:microsoft.com/office/officeart/2008/layout/VerticalCurvedList"/>
    <dgm:cxn modelId="{148D715E-9CFB-4DC8-BC27-776644AFE102}" type="presParOf" srcId="{B195E406-3154-4743-B6E7-0A874E83FFE1}" destId="{09354F82-D741-4F08-8B9C-B427175009A1}" srcOrd="9" destOrd="0" presId="urn:microsoft.com/office/officeart/2008/layout/VerticalCurvedList"/>
    <dgm:cxn modelId="{59EE4A3B-25BF-466F-AAE4-CBF8C5CC6B5C}" type="presParOf" srcId="{B195E406-3154-4743-B6E7-0A874E83FFE1}" destId="{D693DC32-7016-46F0-9718-04F6968543EF}" srcOrd="10" destOrd="0" presId="urn:microsoft.com/office/officeart/2008/layout/VerticalCurvedList"/>
    <dgm:cxn modelId="{5F57E5AC-305B-492F-B959-D2419208AD38}" type="presParOf" srcId="{D693DC32-7016-46F0-9718-04F6968543EF}" destId="{17B97B0B-FC46-411F-A54A-44E48A9EE5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32A01-BB4E-4736-A73F-7B0A21252B20}">
      <dsp:nvSpPr>
        <dsp:cNvPr id="0" name=""/>
        <dsp:cNvSpPr/>
      </dsp:nvSpPr>
      <dsp:spPr>
        <a:xfrm>
          <a:off x="-6535686" y="-999544"/>
          <a:ext cx="7779000" cy="7779000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44797-CC47-4D22-82F7-3E84B1037ED6}">
      <dsp:nvSpPr>
        <dsp:cNvPr id="0" name=""/>
        <dsp:cNvSpPr/>
      </dsp:nvSpPr>
      <dsp:spPr>
        <a:xfrm>
          <a:off x="543098" y="361128"/>
          <a:ext cx="5730661" cy="722720"/>
        </a:xfrm>
        <a:prstGeom prst="rect">
          <a:avLst/>
        </a:prstGeom>
        <a:solidFill>
          <a:srgbClr val="152C4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5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entury Gothic" panose="020B0502020202020204" pitchFamily="34" charset="0"/>
            </a:rPr>
            <a:t>Healthy Eating</a:t>
          </a:r>
        </a:p>
      </dsp:txBody>
      <dsp:txXfrm>
        <a:off x="543098" y="361128"/>
        <a:ext cx="5730661" cy="722720"/>
      </dsp:txXfrm>
    </dsp:sp>
    <dsp:sp modelId="{7933DCFE-AF22-4D7C-8D72-DCD5B0A7C610}">
      <dsp:nvSpPr>
        <dsp:cNvPr id="0" name=""/>
        <dsp:cNvSpPr/>
      </dsp:nvSpPr>
      <dsp:spPr>
        <a:xfrm>
          <a:off x="91398" y="270788"/>
          <a:ext cx="903400" cy="9034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7526D-A950-4C4F-B343-3602CDC01504}">
      <dsp:nvSpPr>
        <dsp:cNvPr id="0" name=""/>
        <dsp:cNvSpPr/>
      </dsp:nvSpPr>
      <dsp:spPr>
        <a:xfrm>
          <a:off x="1060978" y="1444862"/>
          <a:ext cx="5212781" cy="722720"/>
        </a:xfrm>
        <a:prstGeom prst="rect">
          <a:avLst/>
        </a:prstGeom>
        <a:solidFill>
          <a:srgbClr val="152C4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5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entury Gothic" panose="020B0502020202020204" pitchFamily="34" charset="0"/>
            </a:rPr>
            <a:t>Dietary needs/functional foods</a:t>
          </a:r>
        </a:p>
      </dsp:txBody>
      <dsp:txXfrm>
        <a:off x="1060978" y="1444862"/>
        <a:ext cx="5212781" cy="722720"/>
      </dsp:txXfrm>
    </dsp:sp>
    <dsp:sp modelId="{723EF4B9-0331-416E-BD13-CAA0D910E634}">
      <dsp:nvSpPr>
        <dsp:cNvPr id="0" name=""/>
        <dsp:cNvSpPr/>
      </dsp:nvSpPr>
      <dsp:spPr>
        <a:xfrm>
          <a:off x="609278" y="1354522"/>
          <a:ext cx="903400" cy="9034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9D7FB-4B04-4694-B65A-B4F84904747F}">
      <dsp:nvSpPr>
        <dsp:cNvPr id="0" name=""/>
        <dsp:cNvSpPr/>
      </dsp:nvSpPr>
      <dsp:spPr>
        <a:xfrm>
          <a:off x="1219926" y="2528595"/>
          <a:ext cx="5053834" cy="722720"/>
        </a:xfrm>
        <a:prstGeom prst="rect">
          <a:avLst/>
        </a:prstGeom>
        <a:solidFill>
          <a:srgbClr val="152C4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5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entury Gothic" panose="020B0502020202020204" pitchFamily="34" charset="0"/>
            </a:rPr>
            <a:t>Sustainability</a:t>
          </a:r>
        </a:p>
      </dsp:txBody>
      <dsp:txXfrm>
        <a:off x="1219926" y="2528595"/>
        <a:ext cx="5053834" cy="722720"/>
      </dsp:txXfrm>
    </dsp:sp>
    <dsp:sp modelId="{E85C9F17-9D45-4C93-82AB-5E8F710C33DB}">
      <dsp:nvSpPr>
        <dsp:cNvPr id="0" name=""/>
        <dsp:cNvSpPr/>
      </dsp:nvSpPr>
      <dsp:spPr>
        <a:xfrm>
          <a:off x="768226" y="2438255"/>
          <a:ext cx="903400" cy="9034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72D3E-A5B6-4C0F-AE84-20340E8218AC}">
      <dsp:nvSpPr>
        <dsp:cNvPr id="0" name=""/>
        <dsp:cNvSpPr/>
      </dsp:nvSpPr>
      <dsp:spPr>
        <a:xfrm>
          <a:off x="1060978" y="3612328"/>
          <a:ext cx="5212781" cy="722720"/>
        </a:xfrm>
        <a:prstGeom prst="rect">
          <a:avLst/>
        </a:prstGeom>
        <a:solidFill>
          <a:srgbClr val="152C4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5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entury Gothic" panose="020B0502020202020204" pitchFamily="34" charset="0"/>
            </a:rPr>
            <a:t>Convenience</a:t>
          </a:r>
        </a:p>
      </dsp:txBody>
      <dsp:txXfrm>
        <a:off x="1060978" y="3612328"/>
        <a:ext cx="5212781" cy="722720"/>
      </dsp:txXfrm>
    </dsp:sp>
    <dsp:sp modelId="{CDB8ED74-DDB9-435B-8967-4A981C7E3614}">
      <dsp:nvSpPr>
        <dsp:cNvPr id="0" name=""/>
        <dsp:cNvSpPr/>
      </dsp:nvSpPr>
      <dsp:spPr>
        <a:xfrm>
          <a:off x="609278" y="3521988"/>
          <a:ext cx="903400" cy="9034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54F82-D741-4F08-8B9C-B427175009A1}">
      <dsp:nvSpPr>
        <dsp:cNvPr id="0" name=""/>
        <dsp:cNvSpPr/>
      </dsp:nvSpPr>
      <dsp:spPr>
        <a:xfrm>
          <a:off x="543098" y="4696062"/>
          <a:ext cx="5730661" cy="722720"/>
        </a:xfrm>
        <a:prstGeom prst="rect">
          <a:avLst/>
        </a:prstGeom>
        <a:solidFill>
          <a:srgbClr val="152C4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5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entury Gothic" panose="020B0502020202020204" pitchFamily="34" charset="0"/>
            </a:rPr>
            <a:t>Technology</a:t>
          </a:r>
        </a:p>
      </dsp:txBody>
      <dsp:txXfrm>
        <a:off x="543098" y="4696062"/>
        <a:ext cx="5730661" cy="722720"/>
      </dsp:txXfrm>
    </dsp:sp>
    <dsp:sp modelId="{17B97B0B-FC46-411F-A54A-44E48A9EE5B3}">
      <dsp:nvSpPr>
        <dsp:cNvPr id="0" name=""/>
        <dsp:cNvSpPr/>
      </dsp:nvSpPr>
      <dsp:spPr>
        <a:xfrm>
          <a:off x="91398" y="4605722"/>
          <a:ext cx="903400" cy="90340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0.36099</cdr:x>
      <cdr:y>0.42028</cdr:y>
    </cdr:from>
    <cdr:to>
      <cdr:x>0.44285</cdr:x>
      <cdr:y>0.47984</cdr:y>
    </cdr:to>
    <cdr:sp macro="" textlink="">
      <cdr:nvSpPr>
        <cdr:cNvPr id="2" name="TextBox 30"/>
        <cdr:cNvSpPr txBox="1"/>
      </cdr:nvSpPr>
      <cdr:spPr>
        <a:xfrm xmlns:a="http://schemas.openxmlformats.org/drawingml/2006/main">
          <a:off x="3047987" y="2389010"/>
          <a:ext cx="69121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bg1"/>
              </a:solidFill>
              <a:latin typeface="Century Gothic" panose="020B0502020202020204" pitchFamily="34" charset="0"/>
            </a:rPr>
            <a:t>75lbs</a:t>
          </a:r>
        </a:p>
      </cdr:txBody>
    </cdr:sp>
  </cdr:relSizeAnchor>
  <cdr:relSizeAnchor xmlns:cdr="http://schemas.openxmlformats.org/drawingml/2006/chartDrawing">
    <cdr:from>
      <cdr:x>0.59696</cdr:x>
      <cdr:y>0.83586</cdr:y>
    </cdr:from>
    <cdr:to>
      <cdr:x>0.67882</cdr:x>
      <cdr:y>0.89542</cdr:y>
    </cdr:to>
    <cdr:sp macro="" textlink="">
      <cdr:nvSpPr>
        <cdr:cNvPr id="3" name="TextBox 30"/>
        <cdr:cNvSpPr txBox="1"/>
      </cdr:nvSpPr>
      <cdr:spPr>
        <a:xfrm xmlns:a="http://schemas.openxmlformats.org/drawingml/2006/main">
          <a:off x="5040386" y="4751336"/>
          <a:ext cx="69121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bg1"/>
              </a:solidFill>
              <a:latin typeface="Century Gothic" panose="020B0502020202020204" pitchFamily="34" charset="0"/>
            </a:rPr>
            <a:t>16lbs</a:t>
          </a:r>
        </a:p>
      </cdr:txBody>
    </cdr:sp>
  </cdr:relSizeAnchor>
  <cdr:relSizeAnchor xmlns:cdr="http://schemas.openxmlformats.org/drawingml/2006/chartDrawing">
    <cdr:from>
      <cdr:x>0.84661</cdr:x>
      <cdr:y>0.86564</cdr:y>
    </cdr:from>
    <cdr:to>
      <cdr:x>0.88216</cdr:x>
      <cdr:y>0.9252</cdr:y>
    </cdr:to>
    <cdr:sp macro="" textlink="">
      <cdr:nvSpPr>
        <cdr:cNvPr id="4" name="TextBox 30"/>
        <cdr:cNvSpPr txBox="1"/>
      </cdr:nvSpPr>
      <cdr:spPr>
        <a:xfrm xmlns:a="http://schemas.openxmlformats.org/drawingml/2006/main">
          <a:off x="7148328" y="4920617"/>
          <a:ext cx="300082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ED7D31"/>
              </a:solidFill>
              <a:latin typeface="Century Gothic" panose="020B0502020202020204" pitchFamily="34" charset="0"/>
            </a:rPr>
            <a:t>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0.32042</cdr:x>
      <cdr:y>0.06444</cdr:y>
    </cdr:from>
    <cdr:to>
      <cdr:x>0.38823</cdr:x>
      <cdr:y>0.11458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46520" y="336199"/>
          <a:ext cx="53893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latin typeface="Century Gothic" panose="020B0502020202020204" pitchFamily="34" charset="0"/>
            </a:rPr>
            <a:t>2,592</a:t>
          </a:r>
        </a:p>
      </cdr:txBody>
    </cdr:sp>
  </cdr:relSizeAnchor>
  <cdr:relSizeAnchor xmlns:cdr="http://schemas.openxmlformats.org/drawingml/2006/chartDrawing">
    <cdr:from>
      <cdr:x>0.50017</cdr:x>
      <cdr:y>0.06444</cdr:y>
    </cdr:from>
    <cdr:to>
      <cdr:x>0.56798</cdr:x>
      <cdr:y>0.11458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975024" y="336199"/>
          <a:ext cx="53893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latin typeface="Century Gothic" panose="020B0502020202020204" pitchFamily="34" charset="0"/>
            </a:rPr>
            <a:t>2,748</a:t>
          </a:r>
        </a:p>
      </cdr:txBody>
    </cdr:sp>
  </cdr:relSizeAnchor>
  <cdr:relSizeAnchor xmlns:cdr="http://schemas.openxmlformats.org/drawingml/2006/chartDrawing">
    <cdr:from>
      <cdr:x>0.68536</cdr:x>
      <cdr:y>0.06444</cdr:y>
    </cdr:from>
    <cdr:to>
      <cdr:x>0.75317</cdr:x>
      <cdr:y>0.11458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446846" y="336199"/>
          <a:ext cx="53893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latin typeface="Century Gothic" panose="020B0502020202020204" pitchFamily="34" charset="0"/>
            </a:rPr>
            <a:t>2,892</a:t>
          </a:r>
        </a:p>
      </cdr:txBody>
    </cdr:sp>
  </cdr:relSizeAnchor>
  <cdr:relSizeAnchor xmlns:cdr="http://schemas.openxmlformats.org/drawingml/2006/chartDrawing">
    <cdr:from>
      <cdr:x>0.86999</cdr:x>
      <cdr:y>0.06444</cdr:y>
    </cdr:from>
    <cdr:to>
      <cdr:x>0.9378</cdr:x>
      <cdr:y>0.11458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914139" y="336199"/>
          <a:ext cx="53893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latin typeface="Century Gothic" panose="020B0502020202020204" pitchFamily="34" charset="0"/>
            </a:rPr>
            <a:t>3,073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0.33856</cdr:x>
      <cdr:y>0.06803</cdr:y>
    </cdr:from>
    <cdr:to>
      <cdr:x>0.39145</cdr:x>
      <cdr:y>0.11817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90701" y="354957"/>
          <a:ext cx="42030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latin typeface="Century Gothic" panose="020B0502020202020204" pitchFamily="34" charset="0"/>
            </a:rPr>
            <a:t>427</a:t>
          </a:r>
        </a:p>
      </cdr:txBody>
    </cdr:sp>
  </cdr:relSizeAnchor>
  <cdr:relSizeAnchor xmlns:cdr="http://schemas.openxmlformats.org/drawingml/2006/chartDrawing">
    <cdr:from>
      <cdr:x>0.5149</cdr:x>
      <cdr:y>0.06567</cdr:y>
    </cdr:from>
    <cdr:to>
      <cdr:x>0.56779</cdr:x>
      <cdr:y>0.11581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092117" y="342655"/>
          <a:ext cx="42030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latin typeface="Century Gothic" panose="020B0502020202020204" pitchFamily="34" charset="0"/>
            </a:rPr>
            <a:t>446</a:t>
          </a:r>
        </a:p>
      </cdr:txBody>
    </cdr:sp>
  </cdr:relSizeAnchor>
  <cdr:relSizeAnchor xmlns:cdr="http://schemas.openxmlformats.org/drawingml/2006/chartDrawing">
    <cdr:from>
      <cdr:x>0.69748</cdr:x>
      <cdr:y>0.06817</cdr:y>
    </cdr:from>
    <cdr:to>
      <cdr:x>0.75037</cdr:x>
      <cdr:y>0.11831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543159" y="355706"/>
          <a:ext cx="42030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latin typeface="Century Gothic" panose="020B0502020202020204" pitchFamily="34" charset="0"/>
            </a:rPr>
            <a:t>482</a:t>
          </a:r>
        </a:p>
      </cdr:txBody>
    </cdr:sp>
  </cdr:relSizeAnchor>
  <cdr:relSizeAnchor xmlns:cdr="http://schemas.openxmlformats.org/drawingml/2006/chartDrawing">
    <cdr:from>
      <cdr:x>0.88343</cdr:x>
      <cdr:y>0.06956</cdr:y>
    </cdr:from>
    <cdr:to>
      <cdr:x>0.93631</cdr:x>
      <cdr:y>0.1197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020954" y="362919"/>
          <a:ext cx="42030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>
              <a:latin typeface="Century Gothic" panose="020B0502020202020204" pitchFamily="34" charset="0"/>
            </a:rPr>
            <a:t>521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FD66A-9EE9-43C4-B722-775A6679F63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3DA88-24C2-4066-B7CD-8D51B0827DD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2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rt.org/en/healthy-living/healthy-eating/eat-smart/fats/fish-and-omega-3-fatty-acid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Thanks Nordea and </a:t>
            </a:r>
            <a:r>
              <a:rPr lang="en-US" sz="1400" dirty="0" err="1" smtClean="0"/>
              <a:t>Kolbjorn</a:t>
            </a:r>
            <a:r>
              <a:rPr lang="en-US" sz="1400" dirty="0" smtClean="0"/>
              <a:t> for the invitation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A disclaimer: I chair the Chilean Salmon</a:t>
            </a:r>
            <a:r>
              <a:rPr lang="en-US" sz="1400" baseline="0" dirty="0" smtClean="0"/>
              <a:t> Marketing Council</a:t>
            </a:r>
          </a:p>
          <a:p>
            <a:pPr marL="342900" indent="-342900">
              <a:buFont typeface="+mj-lt"/>
              <a:buAutoNum type="arabicPeriod"/>
            </a:pPr>
            <a:endParaRPr lang="en-US" sz="1400" baseline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aseline="0" dirty="0" smtClean="0"/>
              <a:t>CSMC is a US entity looking to enhance the reputation of Salmon de Chile, and expand US salmon consumption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18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 is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preferred by consumers. The problem is that is available 8-10 weeks out of 52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Farmed salmon is reliable and available 52 weeks a years at a stable price; that’s why 66% is farmed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Farmed is preferred by seafood buyers, and they understand that any growth come from farmed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Fresh is globally preferred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26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Fresh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salmon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dominates sales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includes fresh from Canada, which sells only fresh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36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witness of fragmentation 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shopper loyalty across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channels; supermarkets lost 16% share in 2 years.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15% of food service is expected to be online this year, with deliveries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than half of Millennials shop on line for their groceries</a:t>
            </a:r>
          </a:p>
          <a:p>
            <a:pPr marL="228600" indent="-228600">
              <a:buFont typeface="+mj-lt"/>
              <a:buAutoNum type="arabicPeriod"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995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People eat as much on restaurants</a:t>
            </a:r>
            <a:r>
              <a:rPr lang="en-US" baseline="0" dirty="0" smtClean="0"/>
              <a:t> than at home…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Big role to food service buyers and restaurants’ positioning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99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Chile is the second producer of salmon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6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Chile is the main source of salmon</a:t>
            </a:r>
            <a:r>
              <a:rPr lang="en-US" baseline="0" dirty="0" smtClean="0"/>
              <a:t> to the US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The US is the main market for Chilean salmon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Conclusion: Chile has to focus on this large market and build up a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Favorable price environment. Except</a:t>
            </a:r>
            <a:r>
              <a:rPr lang="en-US" baseline="0" dirty="0" smtClean="0"/>
              <a:t> for 2012 hen Chile was coming back from ISA and 2015 with major devaluation on non-dollar currencies, there has been a smooth increasing path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Prices increasing 3% per year on average, and a smoother ride in last couple of years, is helping create demand</a:t>
            </a:r>
            <a:r>
              <a:rPr lang="en-US" baseline="0" dirty="0" smtClean="0"/>
              <a:t> and facilities the retails and food service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36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 </a:t>
            </a:r>
            <a:r>
              <a:rPr lang="en-US" sz="14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about a rational </a:t>
            </a:r>
            <a:r>
              <a:rPr lang="en-US" sz="14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 for information </a:t>
            </a:r>
            <a:r>
              <a:rPr lang="en-US" sz="14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well as an </a:t>
            </a:r>
            <a:r>
              <a:rPr lang="en-US" sz="14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emotional desire for </a:t>
            </a:r>
            <a:r>
              <a:rPr lang="en-US" sz="14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genuine </a:t>
            </a:r>
            <a:r>
              <a:rPr lang="en-US" sz="14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connection </a:t>
            </a:r>
            <a:endParaRPr lang="en-US" sz="14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endParaRPr lang="en-US" sz="14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of </a:t>
            </a: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 consumers says brands has to 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detailed information about what is in </a:t>
            </a: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food 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how it’s </a:t>
            </a: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 made.</a:t>
            </a:r>
          </a:p>
          <a:p>
            <a:pPr marL="342900" indent="-342900">
              <a:buFont typeface="+mj-lt"/>
              <a:buAutoNum type="arabicPeriod"/>
            </a:pPr>
            <a:endParaRPr lang="en-US" sz="14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been a dramatic increase </a:t>
            </a: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39% to 74% in 2 years of those who 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they would switch from </a:t>
            </a: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brand that 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 more in-depth product </a:t>
            </a:r>
            <a:r>
              <a:rPr lang="en-US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 needs to be operational, and that’s the role of certifications</a:t>
            </a:r>
          </a:p>
          <a:p>
            <a:pPr marL="342900" indent="-342900">
              <a:buFont typeface="+mj-lt"/>
              <a:buAutoNum type="arabicPeriod"/>
            </a:pPr>
            <a:endParaRPr lang="en-US" sz="14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Retailers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better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positioned to build trust and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loyalty.</a:t>
            </a:r>
          </a:p>
          <a:p>
            <a:pPr marL="342900" indent="-342900">
              <a:buFont typeface="+mj-lt"/>
              <a:buAutoNum type="arabicPeriod"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Shoppers are asking retailers for help in knowing the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 behind the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they are eating.</a:t>
            </a:r>
          </a:p>
          <a:p>
            <a:pPr marL="342900" indent="-342900">
              <a:buFont typeface="+mj-lt"/>
              <a:buAutoNum type="arabicPeriod"/>
            </a:pP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BAP certification counts for about 1,500 million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annual production, or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2,287 certified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facilities,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2/3 of which are farms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n-US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outnumbered ASC in the US and has good connection to retailers.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51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There is a large room to increase per capita consumption, with less</a:t>
            </a:r>
            <a:r>
              <a:rPr lang="en-US" sz="1400" baseline="0" dirty="0" smtClean="0"/>
              <a:t> than 2% share of the meat market.</a:t>
            </a:r>
          </a:p>
          <a:p>
            <a:pPr marL="342900" indent="-342900">
              <a:buFont typeface="+mj-lt"/>
              <a:buAutoNum type="arabicPeriod"/>
            </a:pPr>
            <a:endParaRPr lang="en-US" sz="1400" baseline="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baseline="0" dirty="0" smtClean="0"/>
              <a:t>Healthier consumption is becoming a driving force in a market with the largest obesity in the world</a:t>
            </a:r>
          </a:p>
          <a:p>
            <a:pPr marL="342900" indent="-342900">
              <a:buFont typeface="+mj-lt"/>
              <a:buAutoNum type="arabicPeriod"/>
            </a:pPr>
            <a:endParaRPr lang="en-US" sz="1400" baseline="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baseline="0" dirty="0" smtClean="0"/>
              <a:t>New channels are facilitating the process and accessibility to ready to eat</a:t>
            </a:r>
          </a:p>
          <a:p>
            <a:pPr marL="342900" indent="-342900">
              <a:buFont typeface="+mj-lt"/>
              <a:buAutoNum type="arabicPeriod"/>
            </a:pPr>
            <a:endParaRPr lang="en-US" sz="1400" baseline="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baseline="0" dirty="0" smtClean="0"/>
              <a:t>A broad effort has to be done in teaching how to cook and the benefits &amp; flexibility of frozen formats: people have it with beef and chicken</a:t>
            </a:r>
          </a:p>
          <a:p>
            <a:pPr marL="342900" indent="-342900">
              <a:buFont typeface="+mj-lt"/>
              <a:buAutoNum type="arabicPeriod"/>
            </a:pPr>
            <a:endParaRPr lang="en-US" sz="1400" baseline="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baseline="0" dirty="0" smtClean="0"/>
              <a:t>Around a story of salmon, much demand can be created: all salmon farmers need to work on this: the state of the market is for collaborative work on the category.</a:t>
            </a:r>
          </a:p>
          <a:p>
            <a:pPr marL="342900" indent="-342900">
              <a:buFont typeface="+mj-lt"/>
              <a:buAutoNum type="arabicPeriod"/>
            </a:pPr>
            <a:endParaRPr lang="en-US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5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latin typeface="Century Gothic" panose="020B0502020202020204" pitchFamily="34" charset="0"/>
              </a:rPr>
              <a:t>U.S. consumers spent </a:t>
            </a:r>
            <a:r>
              <a:rPr lang="en-US" sz="1400" dirty="0" smtClean="0">
                <a:latin typeface="Century Gothic" panose="020B0502020202020204" pitchFamily="34" charset="0"/>
              </a:rPr>
              <a:t>more than $100 billions in </a:t>
            </a:r>
            <a:r>
              <a:rPr lang="en-US" sz="1400" dirty="0">
                <a:latin typeface="Century Gothic" panose="020B0502020202020204" pitchFamily="34" charset="0"/>
              </a:rPr>
              <a:t>fishery </a:t>
            </a:r>
            <a:r>
              <a:rPr lang="en-US" sz="1400" dirty="0" smtClean="0">
                <a:latin typeface="Century Gothic" panose="020B0502020202020204" pitchFamily="34" charset="0"/>
              </a:rPr>
              <a:t>products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 smtClean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entury Gothic" panose="020B0502020202020204" pitchFamily="34" charset="0"/>
              </a:rPr>
              <a:t>Imports of fresh and frozen salmon exceed 600 million kg</a:t>
            </a:r>
            <a:r>
              <a:rPr lang="en-US" sz="1400" baseline="0" dirty="0" smtClean="0">
                <a:latin typeface="Century Gothic" panose="020B0502020202020204" pitchFamily="34" charset="0"/>
              </a:rPr>
              <a:t> </a:t>
            </a:r>
            <a:r>
              <a:rPr lang="en-US" sz="1400" baseline="0" dirty="0" err="1" smtClean="0">
                <a:latin typeface="Century Gothic" panose="020B0502020202020204" pitchFamily="34" charset="0"/>
              </a:rPr>
              <a:t>wfe</a:t>
            </a:r>
            <a:endParaRPr lang="en-US" sz="1400" dirty="0" smtClean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entury Gothic" panose="020B0502020202020204" pitchFamily="34" charset="0"/>
              </a:rPr>
              <a:t>But U.S</a:t>
            </a:r>
            <a:r>
              <a:rPr lang="en-US" sz="1400" dirty="0">
                <a:latin typeface="Century Gothic" panose="020B0502020202020204" pitchFamily="34" charset="0"/>
              </a:rPr>
              <a:t>. per capita consumption of </a:t>
            </a:r>
            <a:r>
              <a:rPr lang="en-US" sz="1400" dirty="0" smtClean="0">
                <a:latin typeface="Century Gothic" panose="020B0502020202020204" pitchFamily="34" charset="0"/>
              </a:rPr>
              <a:t>seafood is only 10kg a year, les than 50% world average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latin typeface="Century Gothic" panose="020B0502020202020204" pitchFamily="34" charset="0"/>
              </a:rPr>
              <a:t>Over half of the seafood that the US imports comes from aquaculture.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4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proxima-nova"/>
              </a:rPr>
              <a:t>This is a country with</a:t>
            </a:r>
            <a:r>
              <a:rPr lang="en-US" baseline="0" dirty="0" smtClean="0">
                <a:solidFill>
                  <a:srgbClr val="000000"/>
                </a:solidFill>
                <a:latin typeface="proxima-nova"/>
              </a:rPr>
              <a:t> the highest obesity, eating a lot of processed food</a:t>
            </a:r>
            <a:endParaRPr lang="en-US" dirty="0" smtClean="0">
              <a:solidFill>
                <a:srgbClr val="000000"/>
              </a:solidFill>
              <a:latin typeface="proxima-nova"/>
            </a:endParaRPr>
          </a:p>
          <a:p>
            <a:pPr marL="228600" indent="-228600"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proxima-nova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proxima-nova"/>
              </a:rPr>
              <a:t>Americans </a:t>
            </a:r>
            <a:r>
              <a:rPr lang="en-US" dirty="0">
                <a:solidFill>
                  <a:srgbClr val="000000"/>
                </a:solidFill>
                <a:latin typeface="proxima-nova"/>
              </a:rPr>
              <a:t>eat </a:t>
            </a:r>
            <a:r>
              <a:rPr lang="en-US" dirty="0" smtClean="0">
                <a:solidFill>
                  <a:srgbClr val="000000"/>
                </a:solidFill>
                <a:latin typeface="proxima-nova"/>
              </a:rPr>
              <a:t>much less </a:t>
            </a:r>
            <a:r>
              <a:rPr lang="en-US" dirty="0">
                <a:solidFill>
                  <a:srgbClr val="000000"/>
                </a:solidFill>
                <a:latin typeface="proxima-nova"/>
              </a:rPr>
              <a:t>than the recommended amounts of </a:t>
            </a:r>
            <a:r>
              <a:rPr lang="en-US" dirty="0" smtClean="0">
                <a:solidFill>
                  <a:srgbClr val="000000"/>
                </a:solidFill>
                <a:latin typeface="proxima-nova"/>
              </a:rPr>
              <a:t>seafood, and 40% of world average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en-US" baseline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proxima-nova"/>
              </a:rPr>
              <a:t>Why?</a:t>
            </a:r>
          </a:p>
          <a:p>
            <a:pPr marL="228600" indent="-228600"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proxima-nova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proxima-nova"/>
              </a:rPr>
              <a:t>Cultural and historical reasons in all</a:t>
            </a:r>
            <a:r>
              <a:rPr lang="en-US" baseline="0" dirty="0" smtClean="0">
                <a:solidFill>
                  <a:srgbClr val="000000"/>
                </a:solidFill>
                <a:latin typeface="proxima-nova"/>
              </a:rPr>
              <a:t> the middle of the US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>
                <a:solidFill>
                  <a:srgbClr val="000000"/>
                </a:solidFill>
                <a:latin typeface="proxima-nova"/>
              </a:rPr>
              <a:t>California and Eats Coast are an exception</a:t>
            </a:r>
          </a:p>
          <a:p>
            <a:pPr marL="228600" lvl="0" indent="-228600">
              <a:buFont typeface="+mj-lt"/>
              <a:buAutoNum type="arabicPeriod"/>
            </a:pPr>
            <a:endParaRPr lang="en-US" baseline="0" dirty="0" smtClean="0">
              <a:solidFill>
                <a:srgbClr val="000000"/>
              </a:solidFill>
              <a:latin typeface="proxima-nova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proxima-nova"/>
              </a:rPr>
              <a:t>Lack </a:t>
            </a:r>
            <a:r>
              <a:rPr lang="en-US" dirty="0">
                <a:solidFill>
                  <a:srgbClr val="000000"/>
                </a:solidFill>
                <a:latin typeface="proxima-nova"/>
              </a:rPr>
              <a:t>of awareness about the health benefits of seafood </a:t>
            </a:r>
            <a:endParaRPr lang="en-US" dirty="0" smtClean="0">
              <a:solidFill>
                <a:srgbClr val="000000"/>
              </a:solidFill>
              <a:latin typeface="proxima-nova"/>
            </a:endParaRPr>
          </a:p>
          <a:p>
            <a:pPr marL="228600" lvl="0" indent="-228600">
              <a:buFont typeface="+mj-lt"/>
              <a:buAutoNum type="arabicPeriod"/>
            </a:pPr>
            <a:endParaRPr lang="en-US" dirty="0" smtClean="0">
              <a:solidFill>
                <a:srgbClr val="000000"/>
              </a:solidFill>
              <a:latin typeface="proxima-nova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proxima-nova"/>
              </a:rPr>
              <a:t>Lack </a:t>
            </a:r>
            <a:r>
              <a:rPr lang="en-US" dirty="0">
                <a:solidFill>
                  <a:srgbClr val="000000"/>
                </a:solidFill>
                <a:latin typeface="proxima-nova"/>
              </a:rPr>
              <a:t>of confidence in cooking seafood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USDA,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Americans’ annual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consumption of beef is 50 times more than salmon and 6 times more than seafood in general</a:t>
            </a:r>
          </a:p>
          <a:p>
            <a:pPr marL="228600" indent="-228600">
              <a:buFont typeface="+mj-lt"/>
              <a:buAutoNum type="arabicPeriod"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vegetables, they consume 385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person, while fruits are 256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person.</a:t>
            </a:r>
          </a:p>
          <a:p>
            <a:pPr marL="228600" indent="-228600">
              <a:buFont typeface="+mj-lt"/>
              <a:buAutoNum type="arabicPeriod"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Salmon is 1-2% of the share of meet &amp;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poulty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a tiny effort can double consumption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2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>
                <a:latin typeface="Century Gothic" panose="020B0502020202020204" pitchFamily="34" charset="0"/>
              </a:rPr>
              <a:t>In 2017 Americans </a:t>
            </a:r>
            <a:r>
              <a:rPr lang="en-US" sz="1200" dirty="0" smtClean="0">
                <a:latin typeface="Century Gothic" panose="020B0502020202020204" pitchFamily="34" charset="0"/>
              </a:rPr>
              <a:t>grew seafood consumption by 7% but salmon by 11%.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>
              <a:latin typeface="Century Gothic" panose="020B0502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>
                <a:latin typeface="Century Gothic" panose="020B0502020202020204" pitchFamily="34" charset="0"/>
              </a:rPr>
              <a:t>3-4 products account for more than 50% of seafood consumption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>
              <a:latin typeface="Century Gothic" panose="020B0502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>
                <a:latin typeface="Century Gothic" panose="020B0502020202020204" pitchFamily="34" charset="0"/>
              </a:rPr>
              <a:t>Salmon is the fastest product within the seafood category, </a:t>
            </a:r>
            <a:r>
              <a:rPr lang="en-US" sz="1200" dirty="0" err="1" smtClean="0">
                <a:latin typeface="Century Gothic" panose="020B0502020202020204" pitchFamily="34" charset="0"/>
              </a:rPr>
              <a:t>gaing</a:t>
            </a:r>
            <a:r>
              <a:rPr lang="en-US" sz="1200" dirty="0" smtClean="0">
                <a:latin typeface="Century Gothic" panose="020B0502020202020204" pitchFamily="34" charset="0"/>
              </a:rPr>
              <a:t> share with all rest: 15% in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45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Very fast category in the American diet, but still a long way to</a:t>
            </a:r>
            <a:r>
              <a:rPr lang="en-US" baseline="0" dirty="0" smtClean="0"/>
              <a:t> be compare with other proteins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38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>
                <a:latin typeface="Century Gothic" panose="020B0502020202020204" pitchFamily="34" charset="0"/>
              </a:rPr>
              <a:t>What are the consumption trends</a:t>
            </a:r>
            <a:r>
              <a:rPr lang="en-US" baseline="0" dirty="0" smtClean="0">
                <a:latin typeface="Century Gothic" panose="020B0502020202020204" pitchFamily="34" charset="0"/>
              </a:rPr>
              <a:t>??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entury Gothic" panose="020B0502020202020204" pitchFamily="34" charset="0"/>
              </a:rPr>
              <a:t>Health </a:t>
            </a:r>
            <a:r>
              <a:rPr lang="en-US" dirty="0">
                <a:latin typeface="Century Gothic" panose="020B0502020202020204" pitchFamily="34" charset="0"/>
              </a:rPr>
              <a:t>and wellness is becoming </a:t>
            </a:r>
            <a:r>
              <a:rPr lang="en-US" dirty="0" smtClean="0">
                <a:latin typeface="Century Gothic" panose="020B0502020202020204" pitchFamily="34" charset="0"/>
              </a:rPr>
              <a:t>an important driver for food </a:t>
            </a:r>
            <a:r>
              <a:rPr lang="en-US" dirty="0">
                <a:latin typeface="Century Gothic" panose="020B0502020202020204" pitchFamily="34" charset="0"/>
              </a:rPr>
              <a:t>purchase </a:t>
            </a:r>
            <a:r>
              <a:rPr lang="en-US" dirty="0" smtClean="0">
                <a:latin typeface="Century Gothic" panose="020B0502020202020204" pitchFamily="34" charset="0"/>
              </a:rPr>
              <a:t>decisions, both retailers and food service. This is not a niche anymore.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entury Gothic" panose="020B0502020202020204" pitchFamily="34" charset="0"/>
              </a:rPr>
              <a:t>50% consumers</a:t>
            </a:r>
            <a:r>
              <a:rPr lang="en-US" baseline="0" dirty="0" smtClean="0">
                <a:latin typeface="Century Gothic" panose="020B0502020202020204" pitchFamily="34" charset="0"/>
              </a:rPr>
              <a:t> say they are concern about the nutritious content of their food, 29% very concern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latin typeface="Century Gothic" panose="020B0502020202020204" pitchFamily="34" charset="0"/>
              </a:rPr>
              <a:t>Consumer shopping behaviors are changing </a:t>
            </a:r>
            <a:r>
              <a:rPr lang="en-US" dirty="0" smtClean="0">
                <a:latin typeface="Century Gothic" panose="020B0502020202020204" pitchFamily="34" charset="0"/>
              </a:rPr>
              <a:t>with technology, and on line shopping is a key elements on retailers and food service. 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entury Gothic" panose="020B0502020202020204" pitchFamily="34" charset="0"/>
              </a:rPr>
              <a:t>Convenience remains a key driver of food sales for busy </a:t>
            </a:r>
            <a:r>
              <a:rPr lang="en-US" dirty="0" smtClean="0">
                <a:latin typeface="Century Gothic" panose="020B0502020202020204" pitchFamily="34" charset="0"/>
              </a:rPr>
              <a:t>shoppers, including now deliveries. </a:t>
            </a:r>
            <a:endParaRPr lang="en-US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0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Salmon</a:t>
            </a:r>
            <a:r>
              <a:rPr lang="en-US" baseline="0" dirty="0" smtClean="0"/>
              <a:t> is the “king” of seafood in the US…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3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Century Gothic" panose="020B0502020202020204" pitchFamily="34" charset="0"/>
              </a:rPr>
              <a:t>People in the US think that,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 smtClean="0">
                <a:latin typeface="Century Gothic" panose="020B0502020202020204" pitchFamily="34" charset="0"/>
              </a:rPr>
              <a:t>Salmon </a:t>
            </a:r>
            <a:r>
              <a:rPr lang="en-US" sz="1200" b="1" dirty="0">
                <a:latin typeface="Century Gothic" panose="020B0502020202020204" pitchFamily="34" charset="0"/>
              </a:rPr>
              <a:t>is </a:t>
            </a:r>
            <a:r>
              <a:rPr lang="en-US" sz="1200" b="1" dirty="0" smtClean="0">
                <a:latin typeface="Century Gothic" panose="020B0502020202020204" pitchFamily="34" charset="0"/>
              </a:rPr>
              <a:t>perceived as one </a:t>
            </a:r>
            <a:r>
              <a:rPr lang="en-US" sz="1200" b="1" dirty="0">
                <a:latin typeface="Century Gothic" panose="020B0502020202020204" pitchFamily="34" charset="0"/>
              </a:rPr>
              <a:t>of the best sources of </a:t>
            </a:r>
            <a:r>
              <a:rPr lang="en-US" sz="1200" b="1" dirty="0" smtClean="0">
                <a:latin typeface="Century Gothic" panose="020B0502020202020204" pitchFamily="34" charset="0"/>
              </a:rPr>
              <a:t>omega-3 </a:t>
            </a:r>
            <a:r>
              <a:rPr lang="en-US" sz="1200" b="1" dirty="0">
                <a:latin typeface="Century Gothic" panose="020B0502020202020204" pitchFamily="34" charset="0"/>
              </a:rPr>
              <a:t>fatty acids EPA and DHA, which </a:t>
            </a:r>
            <a:r>
              <a:rPr lang="en-US" sz="1200" b="1" dirty="0" smtClean="0">
                <a:latin typeface="Century Gothic" panose="020B0502020202020204" pitchFamily="34" charset="0"/>
              </a:rPr>
              <a:t>are known </a:t>
            </a:r>
            <a:r>
              <a:rPr lang="en-US" sz="1200" b="1" dirty="0">
                <a:latin typeface="Century Gothic" panose="020B0502020202020204" pitchFamily="34" charset="0"/>
              </a:rPr>
              <a:t>to reduce inflammation, lower blood pressure and decrease risk factors for disease. </a:t>
            </a:r>
            <a:endParaRPr lang="en-US" sz="1200" b="1" dirty="0" smtClean="0">
              <a:latin typeface="Century Gothic" panose="020B0502020202020204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 smtClean="0">
                <a:latin typeface="Century Gothic" panose="020B0502020202020204" pitchFamily="34" charset="0"/>
              </a:rPr>
              <a:t>Source </a:t>
            </a:r>
            <a:r>
              <a:rPr lang="en-US" sz="1200" b="1" dirty="0">
                <a:latin typeface="Century Gothic" panose="020B0502020202020204" pitchFamily="34" charset="0"/>
              </a:rPr>
              <a:t>of B vitamins and potassium needed for energy production and protecting heart and brain </a:t>
            </a:r>
            <a:r>
              <a:rPr lang="en-US" sz="1200" b="1" dirty="0" smtClean="0">
                <a:latin typeface="Century Gothic" panose="020B0502020202020204" pitchFamily="34" charset="0"/>
              </a:rPr>
              <a:t>health</a:t>
            </a:r>
            <a:endParaRPr lang="en-US" sz="1200" b="0" i="0" dirty="0">
              <a:effectLst/>
              <a:latin typeface="Century Gothic" panose="020B0502020202020204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en-US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 </a:t>
            </a:r>
            <a:r>
              <a:rPr lang="en-US" sz="1200" b="1" dirty="0">
                <a:solidFill>
                  <a:srgbClr val="118595"/>
                </a:solidFill>
                <a:latin typeface="Century Gothic" panose="020B0502020202020204" pitchFamily="34" charset="0"/>
                <a:hlinkClick r:id="rId3"/>
              </a:rPr>
              <a:t>American Heart Association</a:t>
            </a:r>
            <a:r>
              <a:rPr lang="en-US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 recommends eating fish at least two times per week, specifically highlighting, “fatty fish like salmon</a:t>
            </a:r>
            <a:r>
              <a:rPr lang="en-US" sz="12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.”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Therefore,</a:t>
            </a:r>
            <a:r>
              <a:rPr lang="en-US" sz="1200" b="1" baseline="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salmon is perceived to be one of the new “super food”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baseline="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baseline="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Which is why we are aiming to partner with the other superfoods from Chile: fruits, wine and avocado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baseline="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3DA88-24C2-4066-B7CD-8D51B0827D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7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197187"/>
            <a:ext cx="975360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42174"/>
            <a:ext cx="975360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0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389467"/>
            <a:ext cx="2804160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389467"/>
            <a:ext cx="8249920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7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8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1823721"/>
            <a:ext cx="11216640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4895428"/>
            <a:ext cx="11216640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1947333"/>
            <a:ext cx="552704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1947333"/>
            <a:ext cx="552704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0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389467"/>
            <a:ext cx="11216640" cy="1413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1793241"/>
            <a:ext cx="5501639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2672080"/>
            <a:ext cx="5501639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1793241"/>
            <a:ext cx="5528734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2672080"/>
            <a:ext cx="5528734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0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1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0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487680"/>
            <a:ext cx="419438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053254"/>
            <a:ext cx="6583680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194560"/>
            <a:ext cx="419438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2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487680"/>
            <a:ext cx="419438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053254"/>
            <a:ext cx="6583680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194560"/>
            <a:ext cx="419438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389467"/>
            <a:ext cx="1121664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1947333"/>
            <a:ext cx="1121664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6780107"/>
            <a:ext cx="29260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88E9F-908A-442C-8727-1DAE25416BF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6780107"/>
            <a:ext cx="438912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6780107"/>
            <a:ext cx="29260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3983C-023A-4447-9997-C01A472F34D9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0" y="1"/>
            <a:ext cx="13004800" cy="586409"/>
          </a:xfrm>
          <a:prstGeom prst="rect">
            <a:avLst/>
          </a:prstGeom>
          <a:gradFill flip="none" rotWithShape="1">
            <a:gsLst>
              <a:gs pos="0">
                <a:srgbClr val="152C47"/>
              </a:gs>
              <a:gs pos="100000">
                <a:srgbClr val="152C4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435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hart" Target="../charts/chart1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0D90191-88EC-4EF2-B65C-589CF123FFD1}"/>
              </a:ext>
            </a:extLst>
          </p:cNvPr>
          <p:cNvGrpSpPr/>
          <p:nvPr/>
        </p:nvGrpSpPr>
        <p:grpSpPr>
          <a:xfrm>
            <a:off x="-1691701" y="-3259285"/>
            <a:ext cx="18690735" cy="12460738"/>
            <a:chOff x="-1691701" y="-3259285"/>
            <a:chExt cx="18690735" cy="12460738"/>
          </a:xfrm>
        </p:grpSpPr>
        <p:sp>
          <p:nvSpPr>
            <p:cNvPr id="5" name="Rectangle 4"/>
            <p:cNvSpPr/>
            <p:nvPr/>
          </p:nvSpPr>
          <p:spPr>
            <a:xfrm>
              <a:off x="0" y="1"/>
              <a:ext cx="13004800" cy="7315200"/>
            </a:xfrm>
            <a:prstGeom prst="rect">
              <a:avLst/>
            </a:prstGeom>
            <a:solidFill>
              <a:srgbClr val="152C47"/>
            </a:solidFill>
            <a:ln>
              <a:solidFill>
                <a:srgbClr val="004D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5384154"/>
              <a:ext cx="5044433" cy="1287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1515" y="5304561"/>
              <a:ext cx="462088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152C47"/>
                  </a:solidFill>
                  <a:latin typeface="Museo Sans Display ExtraBlack" panose="02000000000000000000" pitchFamily="50" charset="0"/>
                </a:rPr>
                <a:t>US Market</a:t>
              </a:r>
            </a:p>
            <a:p>
              <a:pPr algn="ctr"/>
              <a:r>
                <a:rPr lang="en-US" sz="4400" dirty="0">
                  <a:solidFill>
                    <a:srgbClr val="152C47"/>
                  </a:solidFill>
                  <a:latin typeface="Museo Sans Display ExtraBlack" panose="02000000000000000000" pitchFamily="50" charset="0"/>
                </a:rPr>
                <a:t>Atlantic Salmon</a:t>
              </a:r>
            </a:p>
          </p:txBody>
        </p:sp>
        <p:pic>
          <p:nvPicPr>
            <p:cNvPr id="6" name="Picture 5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xmlns="" id="{9A1C2F08-40AC-4F40-ABEE-D04448A9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515" y="168594"/>
              <a:ext cx="2121039" cy="250008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7A7E808-D67D-45E0-9793-201DEB55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69954" y="6304908"/>
              <a:ext cx="1793331" cy="66130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23F11EF-A889-4C80-B099-F1818454C630}"/>
                </a:ext>
              </a:extLst>
            </p:cNvPr>
            <p:cNvSpPr/>
            <p:nvPr/>
          </p:nvSpPr>
          <p:spPr>
            <a:xfrm>
              <a:off x="0" y="7124700"/>
              <a:ext cx="13004800" cy="19049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picture containing nature, fire&#10;&#10;Description automatically generated">
              <a:extLst>
                <a:ext uri="{FF2B5EF4-FFF2-40B4-BE49-F238E27FC236}">
                  <a16:creationId xmlns:a16="http://schemas.microsoft.com/office/drawing/2014/main" xmlns="" id="{927039FC-A8D6-4AD6-B852-1AA4A7D83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1701" y="-3259285"/>
              <a:ext cx="18690735" cy="12460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43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5C0DE7-F494-471A-A259-CEE3DE83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48" y="2231708"/>
            <a:ext cx="9578641" cy="3376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5340CC-E52F-48EB-BA37-8363C00FF8A0}"/>
              </a:ext>
            </a:extLst>
          </p:cNvPr>
          <p:cNvSpPr txBox="1"/>
          <p:nvPr/>
        </p:nvSpPr>
        <p:spPr>
          <a:xfrm>
            <a:off x="406400" y="7500"/>
            <a:ext cx="64165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3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Perceptions &amp; Preferences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2B74E4-7DCA-4C9B-93D2-9C94C2383D1F}"/>
              </a:ext>
            </a:extLst>
          </p:cNvPr>
          <p:cNvSpPr/>
          <p:nvPr/>
        </p:nvSpPr>
        <p:spPr>
          <a:xfrm>
            <a:off x="1551430" y="2231708"/>
            <a:ext cx="3390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124550" algn="just"/>
            <a:r>
              <a:rPr lang="en-US" sz="1400" b="1" dirty="0">
                <a:solidFill>
                  <a:srgbClr val="3D3E40"/>
                </a:solidFill>
                <a:latin typeface="Century Gothic" panose="020B0502020202020204" pitchFamily="34" charset="0"/>
              </a:rPr>
              <a:t>More “unique” and “natural”: </a:t>
            </a:r>
            <a:r>
              <a:rPr lang="en-US" sz="1400" dirty="0">
                <a:solidFill>
                  <a:srgbClr val="3D3E40"/>
                </a:solidFill>
                <a:latin typeface="Century Gothic" panose="020B0502020202020204" pitchFamily="34" charset="0"/>
              </a:rPr>
              <a:t>perceived as better in quality and taste. Although farmed is relied upon product for year-round availability (and cost for some)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5FC9B62-7D5B-4AD8-9371-F29F262BF5AE}"/>
              </a:ext>
            </a:extLst>
          </p:cNvPr>
          <p:cNvSpPr/>
          <p:nvPr/>
        </p:nvSpPr>
        <p:spPr>
          <a:xfrm>
            <a:off x="346648" y="1547324"/>
            <a:ext cx="4595014" cy="600164"/>
          </a:xfrm>
          <a:prstGeom prst="rect">
            <a:avLst/>
          </a:prstGeom>
          <a:solidFill>
            <a:srgbClr val="004D70"/>
          </a:solidFill>
          <a:ln>
            <a:solidFill>
              <a:srgbClr val="004D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B0E84F-0079-4E3B-8453-4C5C1672C19C}"/>
              </a:ext>
            </a:extLst>
          </p:cNvPr>
          <p:cNvSpPr/>
          <p:nvPr/>
        </p:nvSpPr>
        <p:spPr>
          <a:xfrm>
            <a:off x="5056631" y="1547324"/>
            <a:ext cx="4868658" cy="600164"/>
          </a:xfrm>
          <a:prstGeom prst="rect">
            <a:avLst/>
          </a:prstGeom>
          <a:solidFill>
            <a:srgbClr val="004D70"/>
          </a:solidFill>
          <a:ln>
            <a:solidFill>
              <a:srgbClr val="004D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F7A1829-C5EB-414D-BF5D-F95F8905A1BB}"/>
              </a:ext>
            </a:extLst>
          </p:cNvPr>
          <p:cNvSpPr/>
          <p:nvPr/>
        </p:nvSpPr>
        <p:spPr>
          <a:xfrm>
            <a:off x="346648" y="1463104"/>
            <a:ext cx="65024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sz="1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Retail buyers and other customers 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1439282-4861-4130-ACE5-6CE5C511C24C}"/>
              </a:ext>
            </a:extLst>
          </p:cNvPr>
          <p:cNvSpPr/>
          <p:nvPr/>
        </p:nvSpPr>
        <p:spPr>
          <a:xfrm>
            <a:off x="6337325" y="2017102"/>
            <a:ext cx="355036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endParaRPr lang="en-US" sz="1600" dirty="0">
              <a:latin typeface="Century Gothic" panose="020B0502020202020204" pitchFamily="34" charset="0"/>
            </a:endParaRPr>
          </a:p>
          <a:p>
            <a:pPr marR="73860" algn="just"/>
            <a:r>
              <a:rPr lang="en-US" sz="1400" b="1" dirty="0">
                <a:solidFill>
                  <a:srgbClr val="3D3E40"/>
                </a:solidFill>
                <a:latin typeface="Century Gothic" panose="020B0502020202020204" pitchFamily="34" charset="0"/>
              </a:rPr>
              <a:t>Have belief </a:t>
            </a:r>
            <a:r>
              <a:rPr lang="en-US" sz="1400" dirty="0">
                <a:solidFill>
                  <a:srgbClr val="3D3E40"/>
                </a:solidFill>
                <a:latin typeface="Century Gothic" panose="020B0502020202020204" pitchFamily="34" charset="0"/>
              </a:rPr>
              <a:t>in the farmed product and the quality it offers</a:t>
            </a:r>
          </a:p>
          <a:p>
            <a:pPr marR="73860" algn="just"/>
            <a:r>
              <a:rPr lang="en-US" sz="1400" dirty="0">
                <a:solidFill>
                  <a:srgbClr val="3D3E40"/>
                </a:solidFill>
                <a:latin typeface="Century Gothic" panose="020B0502020202020204" pitchFamily="34" charset="0"/>
              </a:rPr>
              <a:t>Available 52 weeks per year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F01A703-BAE6-423A-84B6-717DD1F43DCF}"/>
              </a:ext>
            </a:extLst>
          </p:cNvPr>
          <p:cNvSpPr/>
          <p:nvPr/>
        </p:nvSpPr>
        <p:spPr>
          <a:xfrm>
            <a:off x="1496547" y="3919917"/>
            <a:ext cx="34999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63850" algn="just"/>
            <a:r>
              <a:rPr lang="en-US" sz="1400" b="1" dirty="0">
                <a:solidFill>
                  <a:srgbClr val="3D3E40"/>
                </a:solidFill>
                <a:latin typeface="Century Gothic" panose="020B0502020202020204" pitchFamily="34" charset="0"/>
              </a:rPr>
              <a:t>“Fresh is best” </a:t>
            </a:r>
            <a:r>
              <a:rPr lang="en-US" sz="1400" dirty="0">
                <a:solidFill>
                  <a:srgbClr val="3D3E40"/>
                </a:solidFill>
                <a:latin typeface="Century Gothic" panose="020B0502020202020204" pitchFamily="34" charset="0"/>
              </a:rPr>
              <a:t>is the philosophy; most popular and largest proportion of salmon purchased. Shelf life and year-round availability a problem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BA0124-62E5-422F-A0B0-4C6314A6499A}"/>
              </a:ext>
            </a:extLst>
          </p:cNvPr>
          <p:cNvSpPr/>
          <p:nvPr/>
        </p:nvSpPr>
        <p:spPr>
          <a:xfrm>
            <a:off x="6337325" y="3735473"/>
            <a:ext cx="34999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</a:endParaRPr>
          </a:p>
          <a:p>
            <a:pPr marR="57090" algn="just"/>
            <a:r>
              <a:rPr lang="en-US" sz="1400" dirty="0">
                <a:solidFill>
                  <a:srgbClr val="3D3E40"/>
                </a:solidFill>
                <a:latin typeface="Century Gothic" panose="020B0502020202020204" pitchFamily="34" charset="0"/>
              </a:rPr>
              <a:t>Believed to be </a:t>
            </a:r>
            <a:r>
              <a:rPr lang="en-US" sz="1400" b="1" dirty="0">
                <a:solidFill>
                  <a:srgbClr val="3D3E40"/>
                </a:solidFill>
                <a:latin typeface="Century Gothic" panose="020B0502020202020204" pitchFamily="34" charset="0"/>
              </a:rPr>
              <a:t>some of the best fish </a:t>
            </a:r>
            <a:r>
              <a:rPr lang="en-US" sz="1400" dirty="0">
                <a:solidFill>
                  <a:srgbClr val="3D3E40"/>
                </a:solidFill>
                <a:latin typeface="Century Gothic" panose="020B0502020202020204" pitchFamily="34" charset="0"/>
              </a:rPr>
              <a:t>as it is processed as soon as it is caught. Can be stored.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4E9BF4-B856-400D-A31D-D36C2510DF59}"/>
              </a:ext>
            </a:extLst>
          </p:cNvPr>
          <p:cNvSpPr txBox="1"/>
          <p:nvPr/>
        </p:nvSpPr>
        <p:spPr>
          <a:xfrm>
            <a:off x="346648" y="6952817"/>
            <a:ext cx="7149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panose="020B0502020202020204" pitchFamily="34" charset="0"/>
              </a:rPr>
              <a:t>Source: Perceptions of Chilean Salmon in the U.S. CSMC – Market Research | November 2018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A27180-B627-4CC8-8189-3CA91ACA4556}"/>
              </a:ext>
            </a:extLst>
          </p:cNvPr>
          <p:cNvSpPr/>
          <p:nvPr/>
        </p:nvSpPr>
        <p:spPr>
          <a:xfrm>
            <a:off x="5062033" y="1040836"/>
            <a:ext cx="65024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rgbClr val="FFFFFF"/>
                </a:solidFill>
                <a:latin typeface="Century Gothic" panose="020B0502020202020204" pitchFamily="34" charset="0"/>
              </a:rPr>
              <a:t>Distributors and wholesalers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62E4200-588A-4B07-A515-02F85A619E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"/>
          <a:stretch/>
        </p:blipFill>
        <p:spPr>
          <a:xfrm>
            <a:off x="10205333" y="0"/>
            <a:ext cx="2834640" cy="7315200"/>
          </a:xfrm>
          <a:prstGeom prst="rect">
            <a:avLst/>
          </a:prstGeom>
        </p:spPr>
      </p:pic>
      <p:sp>
        <p:nvSpPr>
          <p:cNvPr id="16" name="Arrow: Left-Right 15">
            <a:extLst>
              <a:ext uri="{FF2B5EF4-FFF2-40B4-BE49-F238E27FC236}">
                <a16:creationId xmlns:a16="http://schemas.microsoft.com/office/drawing/2014/main" xmlns="" id="{E82B37F5-992D-49FE-BBB3-3D4D4C4CF5C0}"/>
              </a:ext>
            </a:extLst>
          </p:cNvPr>
          <p:cNvSpPr/>
          <p:nvPr/>
        </p:nvSpPr>
        <p:spPr>
          <a:xfrm>
            <a:off x="1454947" y="5868932"/>
            <a:ext cx="6827921" cy="766868"/>
          </a:xfrm>
          <a:prstGeom prst="leftRightArrow">
            <a:avLst/>
          </a:prstGeom>
          <a:solidFill>
            <a:srgbClr val="152C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544BB9-DF21-4914-BAC4-7A30453ABF00}"/>
              </a:ext>
            </a:extLst>
          </p:cNvPr>
          <p:cNvSpPr txBox="1"/>
          <p:nvPr/>
        </p:nvSpPr>
        <p:spPr>
          <a:xfrm>
            <a:off x="516494" y="5929201"/>
            <a:ext cx="794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ntonSans" panose="02000704020000020004" pitchFamily="50" charset="0"/>
              </a:rPr>
              <a:t>Wild</a:t>
            </a:r>
          </a:p>
          <a:p>
            <a:r>
              <a:rPr lang="en-US" dirty="0">
                <a:latin typeface="BentonSans" panose="02000704020000020004" pitchFamily="50" charset="0"/>
              </a:rPr>
              <a:t>Fresh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8905E7-9C21-47AD-8819-B7A41CB25BE6}"/>
              </a:ext>
            </a:extLst>
          </p:cNvPr>
          <p:cNvSpPr txBox="1"/>
          <p:nvPr/>
        </p:nvSpPr>
        <p:spPr>
          <a:xfrm>
            <a:off x="8282868" y="5989469"/>
            <a:ext cx="102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ntonSans" panose="02000704020000020004" pitchFamily="50" charset="0"/>
              </a:rPr>
              <a:t>Farmed</a:t>
            </a:r>
          </a:p>
          <a:p>
            <a:r>
              <a:rPr lang="en-US" dirty="0">
                <a:latin typeface="BentonSans" panose="02000704020000020004" pitchFamily="50" charset="0"/>
              </a:rPr>
              <a:t>Frozen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60A040E-436A-4E88-A1CA-62922B003F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679" y="6381804"/>
            <a:ext cx="739086" cy="742895"/>
          </a:xfrm>
          <a:prstGeom prst="ellipse">
            <a:avLst/>
          </a:prstGeom>
          <a:solidFill>
            <a:srgbClr val="FEFFFE"/>
          </a:solidFill>
          <a:ln>
            <a:solidFill>
              <a:srgbClr val="DC5623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4E8421-46AF-4F79-A394-9831782A32B4}"/>
              </a:ext>
            </a:extLst>
          </p:cNvPr>
          <p:cNvSpPr/>
          <p:nvPr/>
        </p:nvSpPr>
        <p:spPr>
          <a:xfrm>
            <a:off x="0" y="7191930"/>
            <a:ext cx="13004800" cy="123269"/>
          </a:xfrm>
          <a:prstGeom prst="rect">
            <a:avLst/>
          </a:prstGeom>
          <a:solidFill>
            <a:srgbClr val="DC5623"/>
          </a:solidFill>
          <a:ln>
            <a:solidFill>
              <a:srgbClr val="DC5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DEA8A8E-2A87-4D17-8844-183F5F32760D}"/>
              </a:ext>
            </a:extLst>
          </p:cNvPr>
          <p:cNvSpPr/>
          <p:nvPr/>
        </p:nvSpPr>
        <p:spPr>
          <a:xfrm>
            <a:off x="140677" y="414885"/>
            <a:ext cx="85060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2000" b="1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entury Gothic" panose="020B0502020202020204" pitchFamily="34" charset="0"/>
              </a:rPr>
              <a:t>67% of salmon eaten in the US is farmed and 33% is wild-caught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entury Gothic" panose="020B0502020202020204" pitchFamily="34" charset="0"/>
              </a:rPr>
              <a:t>All projected growth will continue to come from aquaculture </a:t>
            </a:r>
          </a:p>
        </p:txBody>
      </p:sp>
    </p:spTree>
    <p:extLst>
      <p:ext uri="{BB962C8B-B14F-4D97-AF65-F5344CB8AC3E}">
        <p14:creationId xmlns:p14="http://schemas.microsoft.com/office/powerpoint/2010/main" val="468399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8D92FE6-9765-48C2-BE92-31FD70E142A2}"/>
              </a:ext>
            </a:extLst>
          </p:cNvPr>
          <p:cNvGrpSpPr/>
          <p:nvPr/>
        </p:nvGrpSpPr>
        <p:grpSpPr>
          <a:xfrm>
            <a:off x="-1" y="-1"/>
            <a:ext cx="13398501" cy="7315201"/>
            <a:chOff x="-1" y="-1"/>
            <a:chExt cx="13398501" cy="7315201"/>
          </a:xfrm>
        </p:grpSpPr>
        <p:sp>
          <p:nvSpPr>
            <p:cNvPr id="3" name="TextBox 2"/>
            <p:cNvSpPr txBox="1"/>
            <p:nvPr/>
          </p:nvSpPr>
          <p:spPr>
            <a:xfrm>
              <a:off x="393700" y="10831"/>
              <a:ext cx="794134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US Fresh vs Frozen Atlantic Salmon</a:t>
              </a:r>
            </a:p>
          </p:txBody>
        </p:sp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1325959869"/>
                </p:ext>
              </p:extLst>
            </p:nvPr>
          </p:nvGraphicFramePr>
          <p:xfrm>
            <a:off x="968830" y="2121192"/>
            <a:ext cx="7332256" cy="47694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93700" y="6914930"/>
              <a:ext cx="31486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U.S. Census, Urner Barry, USDOC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1807" y="691510"/>
              <a:ext cx="568456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200" b="1" dirty="0">
                  <a:latin typeface="Century Gothic" panose="020B0502020202020204" pitchFamily="34" charset="0"/>
                </a:rPr>
                <a:t>Fresh dominates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200" b="1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</a:rPr>
                <a:t>A decrease of 4% in frozen since 2014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en-US" sz="2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en-US" sz="2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627E4B4-2580-4C87-BCA6-3BF25E9D5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2" r="-5833"/>
            <a:stretch/>
          </p:blipFill>
          <p:spPr>
            <a:xfrm>
              <a:off x="8643620" y="-1"/>
              <a:ext cx="4754880" cy="73152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A81D9A4-2B51-438D-A151-3294763AE4A8}"/>
                </a:ext>
              </a:extLst>
            </p:cNvPr>
            <p:cNvSpPr/>
            <p:nvPr/>
          </p:nvSpPr>
          <p:spPr>
            <a:xfrm>
              <a:off x="-1" y="7191930"/>
              <a:ext cx="13101851" cy="123270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xmlns="" id="{DC0FF1CA-5147-4145-8877-5110D9D58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87233" y="5821170"/>
              <a:ext cx="1117526" cy="1317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1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6378723-5085-42C6-8F8B-443BEE590E5A}"/>
              </a:ext>
            </a:extLst>
          </p:cNvPr>
          <p:cNvGrpSpPr/>
          <p:nvPr/>
        </p:nvGrpSpPr>
        <p:grpSpPr>
          <a:xfrm>
            <a:off x="0" y="0"/>
            <a:ext cx="13004800" cy="7315200"/>
            <a:chOff x="0" y="0"/>
            <a:chExt cx="13004800" cy="7315200"/>
          </a:xfrm>
        </p:grpSpPr>
        <p:sp>
          <p:nvSpPr>
            <p:cNvPr id="12" name="TextBox 11"/>
            <p:cNvSpPr txBox="1"/>
            <p:nvPr/>
          </p:nvSpPr>
          <p:spPr>
            <a:xfrm>
              <a:off x="393700" y="10831"/>
              <a:ext cx="531908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News on Distribution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87210" y="563778"/>
              <a:ext cx="8691689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b="1" dirty="0">
                <a:latin typeface="Century Gothic" panose="020B0502020202020204" pitchFamily="34" charset="0"/>
              </a:endParaRPr>
            </a:p>
            <a:p>
              <a:r>
                <a:rPr lang="fr-FR" b="1" dirty="0">
                  <a:latin typeface="Century Gothic" panose="020B0502020202020204" pitchFamily="34" charset="0"/>
                </a:rPr>
                <a:t>Channel fragmentation continues, e-commerce gains </a:t>
              </a:r>
              <a:r>
                <a:rPr lang="en-US" b="1" dirty="0">
                  <a:latin typeface="Century Gothic" panose="020B0502020202020204" pitchFamily="34" charset="0"/>
                </a:rPr>
                <a:t>exposure </a:t>
              </a:r>
            </a:p>
            <a:p>
              <a:endParaRPr lang="en-US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latin typeface="Century Gothic" panose="020B0502020202020204" pitchFamily="34" charset="0"/>
                </a:rPr>
                <a:t>Shopper traffic continues to spread into non-traditional channels.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latin typeface="Century Gothic" panose="020B0502020202020204" pitchFamily="34" charset="0"/>
                </a:rPr>
                <a:t>Millennials driving e-commerce migration: nearly 50% of Millennials shop online for groceries.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latin typeface="Century Gothic" panose="020B0502020202020204" pitchFamily="34" charset="0"/>
                </a:rPr>
                <a:t>Supermarket continues to dominate as primary store but declining from 61% in 2007 to close to 45% today.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latin typeface="Century Gothic" panose="020B0502020202020204" pitchFamily="34" charset="0"/>
                </a:rPr>
                <a:t>Dramatic growth in shopper engagement for online-only stores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7211" y="6895101"/>
              <a:ext cx="2986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Food Marketing Institute (FMI)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5898" y="4264142"/>
              <a:ext cx="2841864" cy="263095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743994" y="6019452"/>
              <a:ext cx="1995847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latin typeface="Century Gothic" panose="020B0502020202020204" pitchFamily="34" charset="0"/>
                </a:rPr>
                <a:t>At home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823796" y="4018972"/>
              <a:ext cx="79380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latin typeface="Century Gothic" panose="020B0502020202020204" pitchFamily="34" charset="0"/>
                </a:rPr>
                <a:t>Online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15002" y="6019452"/>
              <a:ext cx="124104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latin typeface="Century Gothic" panose="020B0502020202020204" pitchFamily="34" charset="0"/>
                </a:rPr>
                <a:t>At the store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00"/>
            <a:stretch/>
          </p:blipFill>
          <p:spPr>
            <a:xfrm>
              <a:off x="8978900" y="0"/>
              <a:ext cx="4023360" cy="7315200"/>
            </a:xfrm>
            <a:prstGeom prst="rect">
              <a:avLst/>
            </a:prstGeom>
          </p:spPr>
        </p:pic>
        <p:sp>
          <p:nvSpPr>
            <p:cNvPr id="2" name="Right Arrow 1"/>
            <p:cNvSpPr/>
            <p:nvPr/>
          </p:nvSpPr>
          <p:spPr>
            <a:xfrm>
              <a:off x="406400" y="4645573"/>
              <a:ext cx="3849914" cy="1143391"/>
            </a:xfrm>
            <a:prstGeom prst="rightArrow">
              <a:avLst/>
            </a:prstGeom>
            <a:solidFill>
              <a:srgbClr val="152C47"/>
            </a:solidFill>
            <a:ln>
              <a:solidFill>
                <a:srgbClr val="152C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3700" y="5024685"/>
              <a:ext cx="40467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Omni-channel Engagement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6E43BF8D-1872-4326-9EED-9D15FC4CA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500" y="5310300"/>
              <a:ext cx="741647" cy="760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A078448-8B98-488E-BD48-42C64045255F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9108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59E6D7-E7D5-4F1E-8B31-CA115188B332}"/>
              </a:ext>
            </a:extLst>
          </p:cNvPr>
          <p:cNvGrpSpPr/>
          <p:nvPr/>
        </p:nvGrpSpPr>
        <p:grpSpPr>
          <a:xfrm>
            <a:off x="0" y="10831"/>
            <a:ext cx="13004800" cy="7304368"/>
            <a:chOff x="0" y="10831"/>
            <a:chExt cx="13004800" cy="7304368"/>
          </a:xfrm>
        </p:grpSpPr>
        <p:sp>
          <p:nvSpPr>
            <p:cNvPr id="4" name="TextBox 3"/>
            <p:cNvSpPr txBox="1"/>
            <p:nvPr/>
          </p:nvSpPr>
          <p:spPr>
            <a:xfrm>
              <a:off x="393700" y="10831"/>
              <a:ext cx="704346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Where are Americans Eating?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346" y="2782354"/>
              <a:ext cx="4829629" cy="314975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93700" y="2424694"/>
              <a:ext cx="608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Expenditures for food at home and away from home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9682" y="2967426"/>
              <a:ext cx="4763537" cy="28029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90092" y="2448462"/>
              <a:ext cx="3842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Shares of total food expenditures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3700" y="6914931"/>
              <a:ext cx="72122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USDA, Economic Research Service, using data from the Food Expenditures data series.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6029" y="778933"/>
              <a:ext cx="1284877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200" b="1" dirty="0">
                  <a:latin typeface="Century Gothic" panose="020B0502020202020204" pitchFamily="34" charset="0"/>
                </a:rPr>
                <a:t>Consumers are spending more money on food, at home &amp; away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200" b="1" dirty="0">
                  <a:latin typeface="Century Gothic" panose="020B0502020202020204" pitchFamily="34" charset="0"/>
                </a:rPr>
                <a:t>The trend is eating as much “at home” as "away from home”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200" b="1" dirty="0">
                  <a:latin typeface="Century Gothic" panose="020B0502020202020204" pitchFamily="34" charset="0"/>
                </a:rPr>
                <a:t>Delivery and off-premise strategy potential to be 25% of restaurant sales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en-US" sz="22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3B0A444-0E5D-455D-B749-5B80E9A4745E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02182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902205B-7C73-4D98-881B-ADDFB631CA27}"/>
              </a:ext>
            </a:extLst>
          </p:cNvPr>
          <p:cNvGrpSpPr/>
          <p:nvPr/>
        </p:nvGrpSpPr>
        <p:grpSpPr>
          <a:xfrm>
            <a:off x="0" y="0"/>
            <a:ext cx="13104759" cy="7315200"/>
            <a:chOff x="0" y="0"/>
            <a:chExt cx="13104759" cy="7315200"/>
          </a:xfrm>
        </p:grpSpPr>
        <p:sp>
          <p:nvSpPr>
            <p:cNvPr id="12" name="TextBox 11"/>
            <p:cNvSpPr txBox="1"/>
            <p:nvPr/>
          </p:nvSpPr>
          <p:spPr>
            <a:xfrm>
              <a:off x="393700" y="10831"/>
              <a:ext cx="8250015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Global Production of Atlantic Salmon</a:t>
              </a:r>
            </a:p>
          </p:txBody>
        </p:sp>
        <p:graphicFrame>
          <p:nvGraphicFramePr>
            <p:cNvPr id="16" name="Chart 15"/>
            <p:cNvGraphicFramePr/>
            <p:nvPr>
              <p:extLst>
                <p:ext uri="{D42A27DB-BD31-4B8C-83A1-F6EECF244321}">
                  <p14:modId xmlns:p14="http://schemas.microsoft.com/office/powerpoint/2010/main" val="1876701362"/>
                </p:ext>
              </p:extLst>
            </p:nvPr>
          </p:nvGraphicFramePr>
          <p:xfrm>
            <a:off x="536755" y="1950076"/>
            <a:ext cx="7947409" cy="52175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0" r="14994"/>
            <a:stretch/>
          </p:blipFill>
          <p:spPr>
            <a:xfrm>
              <a:off x="8976360" y="0"/>
              <a:ext cx="4023360" cy="73152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81845" y="653026"/>
              <a:ext cx="865723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accent5">
                      <a:lumMod val="75000"/>
                    </a:schemeClr>
                  </a:solidFill>
                  <a:latin typeface="Century Gothic" panose="020B0502020202020204" pitchFamily="34" charset="0"/>
                </a:rPr>
                <a:t>Norway</a:t>
              </a:r>
              <a:r>
                <a:rPr lang="en-US" sz="2500" b="1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</a:rPr>
                <a:t> #1 Producer and </a:t>
              </a:r>
              <a:r>
                <a:rPr lang="en-US" sz="25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Chile</a:t>
              </a:r>
              <a:r>
                <a:rPr lang="en-US" sz="2500" b="1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</a:rPr>
                <a:t> #2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3700" y="6976565"/>
              <a:ext cx="2169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</a:t>
              </a:r>
              <a:r>
                <a:rPr lang="en-US" sz="1200" i="1" dirty="0" err="1">
                  <a:latin typeface="Century Gothic" panose="020B0502020202020204" pitchFamily="34" charset="0"/>
                </a:rPr>
                <a:t>Kontali</a:t>
              </a:r>
              <a:r>
                <a:rPr lang="en-US" sz="1200" i="1" dirty="0">
                  <a:latin typeface="Century Gothic" panose="020B0502020202020204" pitchFamily="34" charset="0"/>
                </a:rPr>
                <a:t> – May 2019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69165" y="2311062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Century Gothic" panose="020B0502020202020204" pitchFamily="34" charset="0"/>
                </a:rPr>
                <a:t>2,786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8348" y="1259359"/>
              <a:ext cx="86307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latin typeface="Century Gothic" panose="020B0502020202020204" pitchFamily="34" charset="0"/>
                </a:rPr>
                <a:t>2019 Global supply projected to increase 5%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E72553E-E031-4C6E-8CB2-5BE39D1E4341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xmlns="" id="{A0ABEAE3-B501-497D-91FB-6075C3908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87233" y="5821170"/>
              <a:ext cx="1117526" cy="1317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455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8C3C5F2-CBA0-47A1-B9D5-DAD9982920B3}"/>
              </a:ext>
            </a:extLst>
          </p:cNvPr>
          <p:cNvGrpSpPr/>
          <p:nvPr/>
        </p:nvGrpSpPr>
        <p:grpSpPr>
          <a:xfrm>
            <a:off x="0" y="0"/>
            <a:ext cx="13942312" cy="7326031"/>
            <a:chOff x="0" y="0"/>
            <a:chExt cx="13942312" cy="7326031"/>
          </a:xfrm>
        </p:grpSpPr>
        <p:sp>
          <p:nvSpPr>
            <p:cNvPr id="3" name="TextBox 2"/>
            <p:cNvSpPr txBox="1"/>
            <p:nvPr/>
          </p:nvSpPr>
          <p:spPr>
            <a:xfrm>
              <a:off x="393700" y="10831"/>
              <a:ext cx="748127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US Sourcing of Atlantic Salmon</a:t>
              </a:r>
            </a:p>
          </p:txBody>
        </p:sp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4103184342"/>
                </p:ext>
              </p:extLst>
            </p:nvPr>
          </p:nvGraphicFramePr>
          <p:xfrm>
            <a:off x="393700" y="2027276"/>
            <a:ext cx="7947409" cy="52175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134684" y="1465314"/>
              <a:ext cx="8107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000" b="1" dirty="0">
                  <a:latin typeface="Century Gothic" panose="020B0502020202020204" pitchFamily="34" charset="0"/>
                </a:rPr>
                <a:t>Market has grown 21% over 5 years (2015-2019)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00015" y="749749"/>
              <a:ext cx="40190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</a:rPr>
                <a:t>Market dominated by Chile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87644" y="742070"/>
              <a:ext cx="5888150" cy="430887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7" r="-18527"/>
            <a:stretch/>
          </p:blipFill>
          <p:spPr>
            <a:xfrm>
              <a:off x="8978900" y="0"/>
              <a:ext cx="4963412" cy="7326031"/>
            </a:xfrm>
            <a:prstGeom prst="rect">
              <a:avLst/>
            </a:prstGeom>
          </p:spPr>
        </p:pic>
        <p:sp>
          <p:nvSpPr>
            <p:cNvPr id="10" name="TextBox 1"/>
            <p:cNvSpPr txBox="1"/>
            <p:nvPr/>
          </p:nvSpPr>
          <p:spPr>
            <a:xfrm>
              <a:off x="1597396" y="2413826"/>
              <a:ext cx="4203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>
                  <a:latin typeface="Century Gothic" panose="020B0502020202020204" pitchFamily="34" charset="0"/>
                </a:rPr>
                <a:t>427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3700" y="6976565"/>
              <a:ext cx="2169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</a:t>
              </a:r>
              <a:r>
                <a:rPr lang="en-US" sz="1200" i="1" dirty="0" err="1">
                  <a:latin typeface="Century Gothic" panose="020B0502020202020204" pitchFamily="34" charset="0"/>
                </a:rPr>
                <a:t>Kontali</a:t>
              </a:r>
              <a:r>
                <a:rPr lang="en-US" sz="1200" i="1" dirty="0">
                  <a:latin typeface="Century Gothic" panose="020B0502020202020204" pitchFamily="34" charset="0"/>
                </a:rPr>
                <a:t> – May 2019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597A1FB-95FF-46E9-A9DA-298737B86A28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xmlns="" id="{F65460A3-4A99-41E5-8233-2649A5FF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87233" y="5821170"/>
              <a:ext cx="1117526" cy="1317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496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700" y="10831"/>
            <a:ext cx="5615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Retail Pricing Overview</a:t>
            </a:r>
          </a:p>
          <a:p>
            <a:r>
              <a:rPr lang="en-US" sz="33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700" y="6950132"/>
            <a:ext cx="5391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panose="020B0502020202020204" pitchFamily="34" charset="0"/>
              </a:rPr>
              <a:t>Source: Urner Barry, Retail database available in www.ubcomtell.com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393700" y="793529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Retail Pricing, Atlantic Salmon Fillets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C:\Users\WQUINT~1\AppData\Local\Temp\SNAGHTML374cb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6">
            <a:off x="8789754" y="2879548"/>
            <a:ext cx="3737931" cy="31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A53C86EB-77F9-447E-85B0-51BE431098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36066"/>
              </p:ext>
            </p:extLst>
          </p:nvPr>
        </p:nvGraphicFramePr>
        <p:xfrm>
          <a:off x="257466" y="1277864"/>
          <a:ext cx="8588751" cy="555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DD11FC2-C969-4F71-9984-8C00A2109616}"/>
              </a:ext>
            </a:extLst>
          </p:cNvPr>
          <p:cNvSpPr/>
          <p:nvPr/>
        </p:nvSpPr>
        <p:spPr>
          <a:xfrm>
            <a:off x="0" y="7191930"/>
            <a:ext cx="13004800" cy="123269"/>
          </a:xfrm>
          <a:prstGeom prst="rect">
            <a:avLst/>
          </a:prstGeom>
          <a:solidFill>
            <a:srgbClr val="DC5623"/>
          </a:solidFill>
          <a:ln>
            <a:solidFill>
              <a:srgbClr val="DC5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27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6E66DB-34A1-4DF7-A5F9-639332967C12}"/>
              </a:ext>
            </a:extLst>
          </p:cNvPr>
          <p:cNvGrpSpPr/>
          <p:nvPr/>
        </p:nvGrpSpPr>
        <p:grpSpPr>
          <a:xfrm>
            <a:off x="-121114" y="0"/>
            <a:ext cx="13125914" cy="7315200"/>
            <a:chOff x="-121114" y="0"/>
            <a:chExt cx="13125914" cy="7315200"/>
          </a:xfrm>
        </p:grpSpPr>
        <p:sp>
          <p:nvSpPr>
            <p:cNvPr id="4" name="TextBox 3"/>
            <p:cNvSpPr txBox="1"/>
            <p:nvPr/>
          </p:nvSpPr>
          <p:spPr>
            <a:xfrm>
              <a:off x="393700" y="10831"/>
              <a:ext cx="636065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The State of Transparency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9581" y="1072913"/>
              <a:ext cx="8577943" cy="529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u="sng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2000" b="1" dirty="0" smtClean="0">
                  <a:latin typeface="Century Gothic" panose="020B0502020202020204" pitchFamily="34" charset="0"/>
                </a:rPr>
                <a:t>US Consumers</a:t>
              </a:r>
              <a:r>
                <a:rPr lang="en-US" sz="2000" dirty="0" smtClean="0">
                  <a:latin typeface="Century Gothic" panose="020B0502020202020204" pitchFamily="34" charset="0"/>
                </a:rPr>
                <a:t> are increasingly expecting </a:t>
              </a:r>
              <a:r>
                <a:rPr lang="en-US" sz="2000" dirty="0">
                  <a:latin typeface="Century Gothic" panose="020B0502020202020204" pitchFamily="34" charset="0"/>
                </a:rPr>
                <a:t>retailers/restaurants to tell the story behind the food and how it’s </a:t>
              </a:r>
              <a:r>
                <a:rPr lang="en-US" sz="2000" dirty="0" smtClean="0">
                  <a:latin typeface="Century Gothic" panose="020B0502020202020204" pitchFamily="34" charset="0"/>
                </a:rPr>
                <a:t>produced</a:t>
              </a:r>
              <a:r>
                <a:rPr lang="en-US" sz="2000" b="1" dirty="0" smtClean="0">
                  <a:latin typeface="Century Gothic" panose="020B0502020202020204" pitchFamily="34" charset="0"/>
                </a:rPr>
                <a:t>.</a:t>
              </a:r>
            </a:p>
            <a:p>
              <a:pPr marL="800100" lvl="1" indent="-342900" algn="just">
                <a:buFont typeface="Wingdings" panose="05000000000000000000" pitchFamily="2" charset="2"/>
                <a:buChar char="ü"/>
              </a:pPr>
              <a:r>
                <a:rPr lang="en-US" sz="2000" dirty="0" smtClean="0">
                  <a:latin typeface="Century Gothic" panose="020B0502020202020204" pitchFamily="34" charset="0"/>
                </a:rPr>
                <a:t>They need to know better its main salmon supplier</a:t>
              </a:r>
              <a:endParaRPr lang="en-US" sz="2000" dirty="0" smtClean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n-US" sz="2000" b="1" u="sng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2000" b="1" dirty="0" smtClean="0">
                  <a:latin typeface="Century Gothic" panose="020B0502020202020204" pitchFamily="34" charset="0"/>
                </a:rPr>
                <a:t>Salmon </a:t>
              </a:r>
              <a:r>
                <a:rPr lang="en-US" sz="2000" b="1" dirty="0">
                  <a:latin typeface="Century Gothic" panose="020B0502020202020204" pitchFamily="34" charset="0"/>
                </a:rPr>
                <a:t>de </a:t>
              </a:r>
              <a:r>
                <a:rPr lang="en-US" sz="2000" b="1" dirty="0" smtClean="0">
                  <a:latin typeface="Century Gothic" panose="020B0502020202020204" pitchFamily="34" charset="0"/>
                </a:rPr>
                <a:t>Chile</a:t>
              </a:r>
              <a:r>
                <a:rPr lang="en-US" sz="2000" dirty="0" smtClean="0">
                  <a:latin typeface="Century Gothic" panose="020B0502020202020204" pitchFamily="34" charset="0"/>
                </a:rPr>
                <a:t> has </a:t>
              </a:r>
              <a:r>
                <a:rPr lang="en-US" dirty="0" smtClean="0">
                  <a:latin typeface="Century Gothic" panose="020B0502020202020204" pitchFamily="34" charset="0"/>
                </a:rPr>
                <a:t>an </a:t>
              </a:r>
              <a:r>
                <a:rPr lang="en-US" dirty="0">
                  <a:latin typeface="Century Gothic" panose="020B0502020202020204" pitchFamily="34" charset="0"/>
                </a:rPr>
                <a:t>opportunity to shape the </a:t>
              </a:r>
              <a:r>
                <a:rPr lang="en-US" dirty="0" smtClean="0">
                  <a:latin typeface="Century Gothic" panose="020B0502020202020204" pitchFamily="34" charset="0"/>
                </a:rPr>
                <a:t>market, by telling its story to our main customer: the US.</a:t>
              </a:r>
              <a:endParaRPr lang="en-US" b="1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n-US" b="1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2000" b="1" dirty="0" smtClean="0">
                  <a:latin typeface="Century Gothic" panose="020B0502020202020204" pitchFamily="34" charset="0"/>
                </a:rPr>
                <a:t>Story is about,</a:t>
              </a:r>
            </a:p>
            <a:p>
              <a:pPr marL="800100" lvl="1" indent="-342900" algn="just"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Century Gothic" panose="020B0502020202020204" pitchFamily="34" charset="0"/>
                </a:rPr>
                <a:t>Chilean </a:t>
              </a:r>
              <a:r>
                <a:rPr lang="en-US" dirty="0">
                  <a:latin typeface="Century Gothic" panose="020B0502020202020204" pitchFamily="34" charset="0"/>
                </a:rPr>
                <a:t>Patagonia, our farming territory, has favorable positioning with U.S. consumers and stakeholders in general. </a:t>
              </a:r>
              <a:endParaRPr lang="en-US" dirty="0" smtClean="0">
                <a:latin typeface="Century Gothic" panose="020B0502020202020204" pitchFamily="34" charset="0"/>
              </a:endParaRPr>
            </a:p>
            <a:p>
              <a:pPr marL="800100" lvl="1" indent="-342900" algn="just"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Century Gothic" panose="020B0502020202020204" pitchFamily="34" charset="0"/>
                </a:rPr>
                <a:t>Chilean </a:t>
              </a:r>
              <a:r>
                <a:rPr lang="en-US" dirty="0">
                  <a:latin typeface="Century Gothic" panose="020B0502020202020204" pitchFamily="34" charset="0"/>
                </a:rPr>
                <a:t>Government has strengthened regulations to ensure industry’s progress comes with sustainable environment and fish </a:t>
              </a:r>
              <a:r>
                <a:rPr lang="en-US" dirty="0" smtClean="0">
                  <a:latin typeface="Century Gothic" panose="020B0502020202020204" pitchFamily="34" charset="0"/>
                </a:rPr>
                <a:t>wellness</a:t>
              </a:r>
            </a:p>
            <a:p>
              <a:pPr marL="800100" lvl="1" indent="-342900" algn="just"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Century Gothic" panose="020B0502020202020204" pitchFamily="34" charset="0"/>
                </a:rPr>
                <a:t>Chilean </a:t>
              </a:r>
              <a:r>
                <a:rPr lang="en-US" dirty="0">
                  <a:latin typeface="Century Gothic" panose="020B0502020202020204" pitchFamily="34" charset="0"/>
                </a:rPr>
                <a:t>industry has made substantial progress in sustainably farming </a:t>
              </a:r>
              <a:r>
                <a:rPr lang="en-US" dirty="0" smtClean="0">
                  <a:latin typeface="Century Gothic" panose="020B0502020202020204" pitchFamily="34" charset="0"/>
                </a:rPr>
                <a:t>salmon.</a:t>
              </a:r>
            </a:p>
            <a:p>
              <a:pPr marL="800100" lvl="1" indent="-342900" algn="just">
                <a:buFont typeface="Wingdings" panose="05000000000000000000" pitchFamily="2" charset="2"/>
                <a:buChar char="ü"/>
              </a:pPr>
              <a:r>
                <a:rPr lang="en-US" dirty="0" smtClean="0">
                  <a:latin typeface="Century Gothic" panose="020B0502020202020204" pitchFamily="34" charset="0"/>
                </a:rPr>
                <a:t>Nutritious </a:t>
              </a:r>
              <a:r>
                <a:rPr lang="en-US" dirty="0">
                  <a:latin typeface="Century Gothic" panose="020B0502020202020204" pitchFamily="34" charset="0"/>
                </a:rPr>
                <a:t>value of Chilean salmon is as good as other origins.</a:t>
              </a:r>
            </a:p>
            <a:p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121114" y="3445674"/>
              <a:ext cx="82940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60425" lvl="1" indent="-285750" algn="just">
                <a:spcAft>
                  <a:spcPts val="200"/>
                </a:spcAft>
                <a:buClr>
                  <a:srgbClr val="E87836"/>
                </a:buClr>
                <a:buSzPct val="105000"/>
                <a:buFont typeface="Wingdings" panose="05000000000000000000" pitchFamily="2" charset="2"/>
                <a:buChar char="§"/>
              </a:pP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6" r="7344"/>
            <a:stretch/>
          </p:blipFill>
          <p:spPr>
            <a:xfrm>
              <a:off x="8978900" y="0"/>
              <a:ext cx="4023360" cy="7315200"/>
            </a:xfrm>
            <a:prstGeom prst="rect">
              <a:avLst/>
            </a:prstGeom>
          </p:spPr>
        </p:pic>
        <p:pic>
          <p:nvPicPr>
            <p:cNvPr id="13" name="Picture 12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xmlns="" id="{DA86EBCF-3765-40FA-9355-F10E8D6DB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87274" y="5845563"/>
              <a:ext cx="1117526" cy="13172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11CF7E-71B0-4045-ACFD-607A83E8A7AF}"/>
              </a:ext>
            </a:extLst>
          </p:cNvPr>
          <p:cNvSpPr txBox="1"/>
          <p:nvPr/>
        </p:nvSpPr>
        <p:spPr>
          <a:xfrm>
            <a:off x="393700" y="6901190"/>
            <a:ext cx="5836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Century Gothic" panose="020B0502020202020204" pitchFamily="34" charset="0"/>
              </a:rPr>
              <a:t>Source: CSMC Perceptions of Chilean Salmon in the United States 11/30/18, 1/4/19 </a:t>
            </a:r>
          </a:p>
        </p:txBody>
      </p:sp>
    </p:spTree>
    <p:extLst>
      <p:ext uri="{BB962C8B-B14F-4D97-AF65-F5344CB8AC3E}">
        <p14:creationId xmlns:p14="http://schemas.microsoft.com/office/powerpoint/2010/main" val="704816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C0F71B8-0A32-43CA-9E34-6ECF09DE9892}"/>
              </a:ext>
            </a:extLst>
          </p:cNvPr>
          <p:cNvGrpSpPr/>
          <p:nvPr/>
        </p:nvGrpSpPr>
        <p:grpSpPr>
          <a:xfrm>
            <a:off x="110671" y="10831"/>
            <a:ext cx="12755582" cy="7336523"/>
            <a:chOff x="110671" y="10831"/>
            <a:chExt cx="12755582" cy="7336523"/>
          </a:xfrm>
        </p:grpSpPr>
        <p:sp>
          <p:nvSpPr>
            <p:cNvPr id="3" name="TextBox 2"/>
            <p:cNvSpPr txBox="1"/>
            <p:nvPr/>
          </p:nvSpPr>
          <p:spPr>
            <a:xfrm>
              <a:off x="393700" y="10831"/>
              <a:ext cx="1016656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 smtClean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Transparency &amp; Certifications: </a:t>
              </a:r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BAP vs ASC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10671" y="5951940"/>
              <a:ext cx="6192158" cy="1215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17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BAP </a:t>
              </a:r>
              <a:r>
                <a:rPr lang="en-US" sz="1700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programme</a:t>
              </a:r>
              <a:r>
                <a:rPr lang="en-US" sz="17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tripled in size in the 4 fours years</a:t>
              </a: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17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+1.5 million tonnes of seafood now BAP certified</a:t>
              </a: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17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+2,280 certified facilities</a:t>
              </a: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endParaRPr lang="en-US" sz="2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741" y="1740085"/>
              <a:ext cx="5626100" cy="40840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6634" y="1160805"/>
              <a:ext cx="3886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Number of BAP Certified Facilities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6634" y="1489161"/>
              <a:ext cx="50898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Includes Processing Plants, Hatcheries and Feed Mills (through December 2018)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6634" y="6986200"/>
              <a:ext cx="3738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2019 The Global Aquaculture Alliance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5428031" y="1735382"/>
              <a:ext cx="466769" cy="412073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65151" y="1242939"/>
              <a:ext cx="5208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Number of ASC Certified Facilities by Species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299" y="1735869"/>
              <a:ext cx="1836671" cy="183667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674095" y="5870026"/>
              <a:ext cx="619215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17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ASC programme keeps growing +1000 certified farms around the globe</a:t>
              </a: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17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+1.7 million tonnes of seafood now ASC certified</a:t>
              </a: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17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+18k ASC labelled products worldwide</a:t>
              </a: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endParaRPr lang="en-US" sz="2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74095" y="6986200"/>
              <a:ext cx="36663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2019 Aquaculture Stewardship Council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10671" y="728676"/>
              <a:ext cx="49271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400" b="1" dirty="0">
                  <a:latin typeface="Calibri" panose="020F0502020204030204" pitchFamily="34" charset="0"/>
                </a:rPr>
                <a:t>Transparency beyond the package </a:t>
              </a:r>
              <a:endParaRPr lang="en-US" sz="24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642035" y="1759598"/>
              <a:ext cx="6051964" cy="4096800"/>
              <a:chOff x="6642035" y="1759598"/>
              <a:chExt cx="6051964" cy="40968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2035" y="1759598"/>
                <a:ext cx="6051964" cy="4064529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6674095" y="5301343"/>
                <a:ext cx="5779162" cy="555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404066" y="5197179"/>
              <a:ext cx="5169562" cy="601843"/>
              <a:chOff x="1472473" y="4430955"/>
              <a:chExt cx="5169562" cy="60184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472473" y="4430955"/>
                <a:ext cx="5169562" cy="6018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4D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779817" y="4506510"/>
                <a:ext cx="214813" cy="217245"/>
              </a:xfrm>
              <a:prstGeom prst="ellipse">
                <a:avLst/>
              </a:prstGeom>
              <a:solidFill>
                <a:srgbClr val="4DBFF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779816" y="4769654"/>
                <a:ext cx="214813" cy="217245"/>
              </a:xfrm>
              <a:prstGeom prst="ellipse">
                <a:avLst/>
              </a:prstGeom>
              <a:solidFill>
                <a:srgbClr val="6790B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986140" y="4470266"/>
                <a:ext cx="745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Century Gothic" panose="020B0502020202020204" pitchFamily="34" charset="0"/>
                  </a:rPr>
                  <a:t>Tilapia</a:t>
                </a:r>
              </a:p>
              <a:p>
                <a:r>
                  <a:rPr lang="en-US" sz="1400" b="1" dirty="0">
                    <a:latin typeface="Century Gothic" panose="020B0502020202020204" pitchFamily="34" charset="0"/>
                  </a:rPr>
                  <a:t>Cobia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830774" y="4506510"/>
                <a:ext cx="214813" cy="217245"/>
              </a:xfrm>
              <a:prstGeom prst="ellipse">
                <a:avLst/>
              </a:prstGeom>
              <a:solidFill>
                <a:srgbClr val="FFCF8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830773" y="4769654"/>
                <a:ext cx="214813" cy="217245"/>
              </a:xfrm>
              <a:prstGeom prst="ellipse">
                <a:avLst/>
              </a:prstGeom>
              <a:solidFill>
                <a:srgbClr val="FF976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096227" y="4482276"/>
                <a:ext cx="9364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Century Gothic" panose="020B0502020202020204" pitchFamily="34" charset="0"/>
                  </a:rPr>
                  <a:t>Abalone</a:t>
                </a:r>
              </a:p>
              <a:p>
                <a:r>
                  <a:rPr lang="en-US" sz="1400" b="1" dirty="0">
                    <a:latin typeface="Century Gothic" panose="020B0502020202020204" pitchFamily="34" charset="0"/>
                  </a:rPr>
                  <a:t>Bivalve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298037" y="4470266"/>
                <a:ext cx="7729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Century Gothic" panose="020B0502020202020204" pitchFamily="34" charset="0"/>
                  </a:rPr>
                  <a:t>Shrimp</a:t>
                </a:r>
              </a:p>
              <a:p>
                <a:r>
                  <a:rPr lang="en-US" sz="1400" b="1" dirty="0">
                    <a:latin typeface="Century Gothic" panose="020B0502020202020204" pitchFamily="34" charset="0"/>
                  </a:rPr>
                  <a:t>Trout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035207" y="4484743"/>
                <a:ext cx="214813" cy="217245"/>
              </a:xfrm>
              <a:prstGeom prst="ellipse">
                <a:avLst/>
              </a:prstGeom>
              <a:solidFill>
                <a:srgbClr val="86CDD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035206" y="4747887"/>
                <a:ext cx="214813" cy="217245"/>
              </a:xfrm>
              <a:prstGeom prst="ellipse">
                <a:avLst/>
              </a:prstGeom>
              <a:solidFill>
                <a:srgbClr val="5DD0B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102114" y="4484743"/>
                <a:ext cx="214813" cy="217245"/>
              </a:xfrm>
              <a:prstGeom prst="ellipse">
                <a:avLst/>
              </a:prstGeom>
              <a:solidFill>
                <a:srgbClr val="00A69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102113" y="4747887"/>
                <a:ext cx="214813" cy="217245"/>
              </a:xfrm>
              <a:prstGeom prst="ellipse">
                <a:avLst/>
              </a:prstGeom>
              <a:solidFill>
                <a:srgbClr val="E8597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66450" y="4470266"/>
                <a:ext cx="10567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Century Gothic" panose="020B0502020202020204" pitchFamily="34" charset="0"/>
                  </a:rPr>
                  <a:t>Salmon</a:t>
                </a:r>
              </a:p>
              <a:p>
                <a:r>
                  <a:rPr lang="en-US" sz="1400" b="1" dirty="0" err="1">
                    <a:latin typeface="Century Gothic" panose="020B0502020202020204" pitchFamily="34" charset="0"/>
                  </a:rPr>
                  <a:t>Pangasius</a:t>
                </a:r>
                <a:endParaRPr lang="en-US" sz="1400" b="1" dirty="0"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064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863D477-3A8A-4F36-BE89-6C0D9E4D086A}"/>
              </a:ext>
            </a:extLst>
          </p:cNvPr>
          <p:cNvGrpSpPr/>
          <p:nvPr/>
        </p:nvGrpSpPr>
        <p:grpSpPr>
          <a:xfrm>
            <a:off x="0" y="0"/>
            <a:ext cx="13004800" cy="7315200"/>
            <a:chOff x="0" y="0"/>
            <a:chExt cx="13004800" cy="7315200"/>
          </a:xfrm>
        </p:grpSpPr>
        <p:sp>
          <p:nvSpPr>
            <p:cNvPr id="3" name="TextBox 2"/>
            <p:cNvSpPr txBox="1"/>
            <p:nvPr/>
          </p:nvSpPr>
          <p:spPr>
            <a:xfrm>
              <a:off x="393700" y="10831"/>
              <a:ext cx="559005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US Market </a:t>
              </a:r>
              <a:r>
                <a:rPr lang="en-US" sz="3300" dirty="0" smtClean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in summary</a:t>
              </a:r>
              <a:endParaRPr lang="en-US" sz="33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32770" y="1113507"/>
              <a:ext cx="8515900" cy="5170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2200" b="1" dirty="0" smtClean="0">
                  <a:latin typeface="Century Gothic" panose="020B0502020202020204" pitchFamily="34" charset="0"/>
                </a:rPr>
                <a:t>Very low </a:t>
              </a:r>
              <a:r>
                <a:rPr lang="en-US" sz="2200" b="1" dirty="0">
                  <a:latin typeface="Century Gothic" panose="020B0502020202020204" pitchFamily="34" charset="0"/>
                </a:rPr>
                <a:t>US per capita consumption of salmon</a:t>
              </a: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n-US" sz="2200" b="1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2200" b="1" dirty="0">
                  <a:latin typeface="Century Gothic" panose="020B0502020202020204" pitchFamily="34" charset="0"/>
                </a:rPr>
                <a:t>Increasing demand for healthy protein </a:t>
              </a:r>
              <a:r>
                <a:rPr lang="en-US" sz="2200" b="1" dirty="0" smtClean="0">
                  <a:latin typeface="Century Gothic" panose="020B0502020202020204" pitchFamily="34" charset="0"/>
                </a:rPr>
                <a:t>&amp; superfoods</a:t>
              </a:r>
              <a:endParaRPr lang="en-US" sz="2200" b="1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n-US" sz="2200" b="1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2200" b="1" dirty="0">
                  <a:latin typeface="Century Gothic" panose="020B0502020202020204" pitchFamily="34" charset="0"/>
                </a:rPr>
                <a:t>New distribution channels (ecommerce, drug stores, convenience stores)</a:t>
              </a: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n-US" sz="2200" b="1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2200" b="1" dirty="0" smtClean="0">
                  <a:latin typeface="Century Gothic" panose="020B0502020202020204" pitchFamily="34" charset="0"/>
                </a:rPr>
                <a:t>Enablers </a:t>
              </a:r>
            </a:p>
            <a:p>
              <a:pPr marL="800100" lvl="1" indent="-342900" algn="just">
                <a:buFont typeface="Wingdings" panose="05000000000000000000" pitchFamily="2" charset="2"/>
                <a:buChar char="ü"/>
              </a:pPr>
              <a:r>
                <a:rPr lang="en-US" sz="2200" b="1" dirty="0" smtClean="0">
                  <a:latin typeface="Century Gothic" panose="020B0502020202020204" pitchFamily="34" charset="0"/>
                </a:rPr>
                <a:t>New </a:t>
              </a:r>
              <a:r>
                <a:rPr lang="en-US" sz="2200" b="1" dirty="0">
                  <a:latin typeface="Century Gothic" panose="020B0502020202020204" pitchFamily="34" charset="0"/>
                </a:rPr>
                <a:t>product </a:t>
              </a:r>
              <a:r>
                <a:rPr lang="en-US" sz="2200" b="1" dirty="0" smtClean="0">
                  <a:latin typeface="Century Gothic" panose="020B0502020202020204" pitchFamily="34" charset="0"/>
                </a:rPr>
                <a:t>forms: value-added, ready to eat, grab-and-go</a:t>
              </a:r>
            </a:p>
            <a:p>
              <a:pPr marL="800100" lvl="1" indent="-342900" algn="just">
                <a:buFont typeface="Wingdings" panose="05000000000000000000" pitchFamily="2" charset="2"/>
                <a:buChar char="ü"/>
              </a:pPr>
              <a:r>
                <a:rPr lang="en-US" sz="2200" b="1" dirty="0" smtClean="0">
                  <a:latin typeface="Century Gothic" panose="020B0502020202020204" pitchFamily="34" charset="0"/>
                </a:rPr>
                <a:t>Information on how to cook </a:t>
              </a:r>
            </a:p>
            <a:p>
              <a:pPr marL="800100" lvl="1" indent="-342900" algn="just">
                <a:buFont typeface="Wingdings" panose="05000000000000000000" pitchFamily="2" charset="2"/>
                <a:buChar char="ü"/>
              </a:pPr>
              <a:r>
                <a:rPr lang="en-US" sz="2200" b="1" dirty="0" smtClean="0">
                  <a:latin typeface="Century Gothic" panose="020B0502020202020204" pitchFamily="34" charset="0"/>
                </a:rPr>
                <a:t>Improving frozen perception for cooking flexibility</a:t>
              </a: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n-US" sz="2200" b="1" dirty="0">
                <a:latin typeface="Century Gothic" panose="020B050202020202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2200" b="1" dirty="0" smtClean="0">
                  <a:latin typeface="Century Gothic" panose="020B0502020202020204" pitchFamily="34" charset="0"/>
                </a:rPr>
                <a:t>Large space to create demand: need to build a story around </a:t>
              </a:r>
              <a:r>
                <a:rPr lang="en-US" sz="2200" b="1" dirty="0">
                  <a:latin typeface="Century Gothic" panose="020B0502020202020204" pitchFamily="34" charset="0"/>
                </a:rPr>
                <a:t>s</a:t>
              </a:r>
              <a:r>
                <a:rPr lang="en-US" sz="2200" b="1" dirty="0" smtClean="0">
                  <a:latin typeface="Century Gothic" panose="020B0502020202020204" pitchFamily="34" charset="0"/>
                </a:rPr>
                <a:t>almon</a:t>
              </a:r>
              <a:endParaRPr lang="en-US" sz="22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8" name="Picture 7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xmlns="" id="{6B42C58D-1C5C-479C-B14E-223CBD1B4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0" r="9577"/>
            <a:stretch/>
          </p:blipFill>
          <p:spPr>
            <a:xfrm>
              <a:off x="8981440" y="0"/>
              <a:ext cx="4023360" cy="73152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5BE089E-ACB4-4942-B709-B1A7995CB298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xmlns="" id="{DA3579CD-5B22-4EB3-92EE-36BC6F220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87274" y="5845563"/>
              <a:ext cx="1117526" cy="1317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86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6515" y="1260668"/>
            <a:ext cx="82464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latin typeface="Century Gothic" panose="020B0502020202020204" pitchFamily="34" charset="0"/>
            </a:endParaRPr>
          </a:p>
          <a:p>
            <a:pPr algn="just"/>
            <a:r>
              <a:rPr lang="en-US" dirty="0">
                <a:latin typeface="Century Gothic" panose="020B0502020202020204" pitchFamily="34" charset="0"/>
              </a:rPr>
              <a:t> 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entury Gothic" panose="020B0502020202020204" pitchFamily="34" charset="0"/>
              </a:rPr>
              <a:t>Fishery consumption exceeds $100 billions</a:t>
            </a:r>
            <a:endParaRPr lang="en-US" sz="2000" dirty="0">
              <a:latin typeface="Century Gothic" panose="020B0502020202020204" pitchFamily="34" charset="0"/>
            </a:endParaRPr>
          </a:p>
          <a:p>
            <a:pPr algn="just"/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entury Gothic" panose="020B0502020202020204" pitchFamily="34" charset="0"/>
              </a:rPr>
              <a:t>But US </a:t>
            </a:r>
            <a:r>
              <a:rPr lang="en-US" sz="2000" dirty="0">
                <a:latin typeface="Century Gothic" panose="020B0502020202020204" pitchFamily="34" charset="0"/>
              </a:rPr>
              <a:t>per capita seafood consumption </a:t>
            </a:r>
            <a:r>
              <a:rPr lang="en-US" sz="2000" dirty="0" smtClean="0">
                <a:latin typeface="Century Gothic" panose="020B0502020202020204" pitchFamily="34" charset="0"/>
              </a:rPr>
              <a:t>is only 10kg, but growing rapidly at 7-8</a:t>
            </a:r>
            <a:r>
              <a:rPr lang="en-US" sz="2000" dirty="0">
                <a:latin typeface="Century Gothic" panose="020B0502020202020204" pitchFamily="34" charset="0"/>
              </a:rPr>
              <a:t>% </a:t>
            </a:r>
            <a:r>
              <a:rPr lang="en-US" sz="2000" dirty="0" smtClean="0">
                <a:latin typeface="Century Gothic" panose="020B0502020202020204" pitchFamily="34" charset="0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year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entury Gothic" panose="020B0502020202020204" pitchFamily="34" charset="0"/>
              </a:rPr>
              <a:t>Imports of salmon exceeds $3.5 billions and almost 600 million kg (WFE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Over half of US seafood imports come from aquaculture.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871" y="34791"/>
            <a:ext cx="60697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Overview of US Seafood </a:t>
            </a:r>
            <a:endParaRPr lang="en-US" sz="33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00" y="6890658"/>
            <a:ext cx="2823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panose="020B0502020202020204" pitchFamily="34" charset="0"/>
              </a:rPr>
              <a:t>Source: NOAA Fisheries 2017 Report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15"/>
          <a:stretch/>
        </p:blipFill>
        <p:spPr>
          <a:xfrm>
            <a:off x="8978900" y="0"/>
            <a:ext cx="4023360" cy="7315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05B1DD5-3D9D-4B88-ADAB-FAE2DD7A05F8}"/>
              </a:ext>
            </a:extLst>
          </p:cNvPr>
          <p:cNvSpPr/>
          <p:nvPr/>
        </p:nvSpPr>
        <p:spPr>
          <a:xfrm>
            <a:off x="-1" y="7124700"/>
            <a:ext cx="13002261" cy="190500"/>
          </a:xfrm>
          <a:prstGeom prst="rect">
            <a:avLst/>
          </a:prstGeom>
          <a:solidFill>
            <a:srgbClr val="DC5623"/>
          </a:solidFill>
          <a:ln>
            <a:solidFill>
              <a:srgbClr val="DC5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C982A646-3C9B-46C4-AEE7-C2773BC05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94"/>
          <a:stretch/>
        </p:blipFill>
        <p:spPr>
          <a:xfrm>
            <a:off x="11837108" y="5818212"/>
            <a:ext cx="1005840" cy="13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7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D088CB-6741-442C-8FB2-4E1C5B2D85FC}"/>
              </a:ext>
            </a:extLst>
          </p:cNvPr>
          <p:cNvGrpSpPr/>
          <p:nvPr/>
        </p:nvGrpSpPr>
        <p:grpSpPr>
          <a:xfrm>
            <a:off x="0" y="10831"/>
            <a:ext cx="13004800" cy="7304368"/>
            <a:chOff x="0" y="10831"/>
            <a:chExt cx="13004800" cy="7304368"/>
          </a:xfrm>
        </p:grpSpPr>
        <p:sp>
          <p:nvSpPr>
            <p:cNvPr id="7" name="TextBox 6"/>
            <p:cNvSpPr txBox="1"/>
            <p:nvPr/>
          </p:nvSpPr>
          <p:spPr>
            <a:xfrm>
              <a:off x="393700" y="555631"/>
              <a:ext cx="4230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rgbClr val="152C47"/>
                  </a:solidFill>
                  <a:latin typeface="Century Gothic" panose="020B0502020202020204" pitchFamily="34" charset="0"/>
                </a:rPr>
                <a:t>The Average American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3700" y="10831"/>
              <a:ext cx="674729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What are Americans Eating?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3700" y="6890658"/>
              <a:ext cx="3039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Seafood Nutrition Partnership.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95936" y="703328"/>
              <a:ext cx="327365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rgbClr val="152C47"/>
                  </a:solidFill>
                  <a:latin typeface="Century Gothic" panose="020B0502020202020204" pitchFamily="34" charset="0"/>
                </a:rPr>
                <a:t>America’s Top 10 </a:t>
              </a:r>
            </a:p>
            <a:p>
              <a:pPr algn="ctr"/>
              <a:r>
                <a:rPr lang="en-US" sz="22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rgbClr val="152C47"/>
                  </a:solidFill>
                  <a:latin typeface="Century Gothic" panose="020B0502020202020204" pitchFamily="34" charset="0"/>
                </a:rPr>
                <a:t>Favorite Foods*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86302" y="1714500"/>
              <a:ext cx="543739" cy="39395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fontAlgn="base"/>
              <a:r>
                <a:rPr lang="en-US" sz="2500" b="1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1</a:t>
              </a:r>
            </a:p>
            <a:p>
              <a:pPr fontAlgn="base"/>
              <a:r>
                <a:rPr lang="en-US" sz="2500" b="1" i="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2</a:t>
              </a:r>
            </a:p>
            <a:p>
              <a:pPr fontAlgn="base"/>
              <a:r>
                <a:rPr lang="en-US" sz="2500" b="1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3</a:t>
              </a:r>
            </a:p>
            <a:p>
              <a:pPr fontAlgn="base"/>
              <a:r>
                <a:rPr lang="en-US" sz="2500" b="1" i="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4</a:t>
              </a:r>
            </a:p>
            <a:p>
              <a:pPr fontAlgn="base"/>
              <a:r>
                <a:rPr lang="en-US" sz="2500" b="1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5</a:t>
              </a:r>
            </a:p>
            <a:p>
              <a:pPr fontAlgn="base"/>
              <a:r>
                <a:rPr lang="en-US" sz="2500" b="1" i="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6</a:t>
              </a:r>
            </a:p>
            <a:p>
              <a:pPr fontAlgn="base"/>
              <a:r>
                <a:rPr lang="en-US" sz="2500" b="1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7</a:t>
              </a:r>
            </a:p>
            <a:p>
              <a:pPr fontAlgn="base"/>
              <a:r>
                <a:rPr lang="en-US" sz="2500" b="1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8 </a:t>
              </a:r>
            </a:p>
            <a:p>
              <a:pPr fontAlgn="base"/>
              <a:r>
                <a:rPr lang="en-US" sz="2500" b="1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9</a:t>
              </a:r>
            </a:p>
            <a:p>
              <a:pPr fontAlgn="base"/>
              <a:r>
                <a:rPr lang="en-US" sz="2500" b="1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10</a:t>
              </a:r>
              <a:endParaRPr lang="en-US" sz="2500" b="1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004D7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8350" y="1698707"/>
              <a:ext cx="2696449" cy="251018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359259" y="1714500"/>
              <a:ext cx="2775119" cy="39395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fontAlgn="base"/>
              <a:r>
                <a:rPr lang="en-US" sz="250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Hamburgers</a:t>
              </a:r>
            </a:p>
            <a:p>
              <a:pPr fontAlgn="base"/>
              <a:r>
                <a:rPr lang="en-US" sz="250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Hot Dogs</a:t>
              </a:r>
              <a:endParaRPr lang="en-US" sz="25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004D70"/>
                </a:solidFill>
                <a:latin typeface="Century Gothic" panose="020B0502020202020204" pitchFamily="34" charset="0"/>
              </a:endParaRPr>
            </a:p>
            <a:p>
              <a:pPr fontAlgn="base"/>
              <a:r>
                <a:rPr lang="en-US" sz="250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French Fries</a:t>
              </a:r>
            </a:p>
            <a:p>
              <a:pPr fontAlgn="base"/>
              <a:r>
                <a:rPr lang="en-US" sz="2500" i="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Cookies</a:t>
              </a:r>
            </a:p>
            <a:p>
              <a:pPr fontAlgn="base"/>
              <a:r>
                <a:rPr lang="en-US" sz="250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Pizza</a:t>
              </a:r>
            </a:p>
            <a:p>
              <a:pPr fontAlgn="base"/>
              <a:r>
                <a:rPr lang="en-US" sz="2500" i="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Soda</a:t>
              </a:r>
            </a:p>
            <a:p>
              <a:pPr fontAlgn="base"/>
              <a:r>
                <a:rPr lang="en-US" sz="250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Chicken Tenders</a:t>
              </a:r>
            </a:p>
            <a:p>
              <a:pPr fontAlgn="base"/>
              <a:r>
                <a:rPr lang="en-US" sz="250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Ice Cream</a:t>
              </a:r>
            </a:p>
            <a:p>
              <a:pPr fontAlgn="base"/>
              <a:r>
                <a:rPr lang="en-US" sz="250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Donuts</a:t>
              </a:r>
            </a:p>
            <a:p>
              <a:pPr fontAlgn="base"/>
              <a:r>
                <a:rPr lang="en-US" sz="2500" dirty="0">
                  <a:ln w="22225">
                    <a:solidFill>
                      <a:srgbClr val="004D70"/>
                    </a:solidFill>
                    <a:prstDash val="solid"/>
                  </a:ln>
                  <a:solidFill>
                    <a:srgbClr val="004D70"/>
                  </a:solidFill>
                  <a:latin typeface="Century Gothic" panose="020B0502020202020204" pitchFamily="34" charset="0"/>
                </a:rPr>
                <a:t>Potato Chips</a:t>
              </a:r>
              <a:endParaRPr lang="en-US" sz="25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004D7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16687" y="6877076"/>
              <a:ext cx="40398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Data compiled from Healthy You Naturally. 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8283126" y="1842181"/>
              <a:ext cx="6239" cy="3811859"/>
            </a:xfrm>
            <a:prstGeom prst="line">
              <a:avLst/>
            </a:prstGeom>
            <a:ln w="15875">
              <a:solidFill>
                <a:srgbClr val="004D7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826" y="1407954"/>
              <a:ext cx="7396955" cy="5498497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28751" y="1189179"/>
              <a:ext cx="2329542" cy="525321"/>
              <a:chOff x="0" y="1134216"/>
              <a:chExt cx="2329542" cy="52532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1134216"/>
                <a:ext cx="2329542" cy="509528"/>
              </a:xfrm>
              <a:prstGeom prst="rect">
                <a:avLst/>
              </a:prstGeom>
              <a:solidFill>
                <a:srgbClr val="004D70"/>
              </a:solidFill>
              <a:ln w="41275">
                <a:solidFill>
                  <a:srgbClr val="004D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09033" y="1136317"/>
                <a:ext cx="21114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FISH &amp; SHELLFISH 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15.5LBS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05A978B-EDE4-4BFC-8664-054FFD462D31}"/>
                </a:ext>
              </a:extLst>
            </p:cNvPr>
            <p:cNvSpPr/>
            <p:nvPr/>
          </p:nvSpPr>
          <p:spPr>
            <a:xfrm>
              <a:off x="0" y="7124700"/>
              <a:ext cx="13004800" cy="19049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6314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51C608-93CD-465C-B196-DCF484BBCC35}"/>
              </a:ext>
            </a:extLst>
          </p:cNvPr>
          <p:cNvGrpSpPr/>
          <p:nvPr/>
        </p:nvGrpSpPr>
        <p:grpSpPr>
          <a:xfrm>
            <a:off x="0" y="10831"/>
            <a:ext cx="13004800" cy="7304368"/>
            <a:chOff x="0" y="10831"/>
            <a:chExt cx="13004800" cy="7304368"/>
          </a:xfrm>
        </p:grpSpPr>
        <p:sp>
          <p:nvSpPr>
            <p:cNvPr id="12" name="TextBox 11"/>
            <p:cNvSpPr txBox="1"/>
            <p:nvPr/>
          </p:nvSpPr>
          <p:spPr>
            <a:xfrm>
              <a:off x="393700" y="10831"/>
              <a:ext cx="838716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US Per Capita Protein Consumption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2981" y="741936"/>
              <a:ext cx="86307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n-US" b="1" dirty="0">
                  <a:latin typeface="Century Gothic" panose="020B0502020202020204" pitchFamily="34" charset="0"/>
                </a:rPr>
                <a:t>Total animal protein consumption = 189lbs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n-US" b="1" dirty="0">
                  <a:latin typeface="Century Gothic" panose="020B0502020202020204" pitchFamily="34" charset="0"/>
                </a:rPr>
                <a:t>Salmon only 1% of animal protein  </a:t>
              </a:r>
            </a:p>
          </p:txBody>
        </p:sp>
        <p:graphicFrame>
          <p:nvGraphicFramePr>
            <p:cNvPr id="26" name="Chart 25"/>
            <p:cNvGraphicFramePr/>
            <p:nvPr>
              <p:extLst>
                <p:ext uri="{D42A27DB-BD31-4B8C-83A1-F6EECF244321}">
                  <p14:modId xmlns:p14="http://schemas.microsoft.com/office/powerpoint/2010/main" val="653405420"/>
                </p:ext>
              </p:extLst>
            </p:nvPr>
          </p:nvGraphicFramePr>
          <p:xfrm>
            <a:off x="310284" y="1301313"/>
            <a:ext cx="8443424" cy="56843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083" y="3167624"/>
              <a:ext cx="478863" cy="4788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285" y="2214969"/>
              <a:ext cx="602610" cy="60261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506" y="5859247"/>
              <a:ext cx="523437" cy="52343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392477" y="2749796"/>
              <a:ext cx="691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98lbs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-11246" y="3765768"/>
              <a:ext cx="500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LBS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2871" y="6950306"/>
              <a:ext cx="3039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Seafood Nutrition Partnership. 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3448" r="3466" b="2151"/>
            <a:stretch/>
          </p:blipFill>
          <p:spPr>
            <a:xfrm rot="5400000">
              <a:off x="7856068" y="1932072"/>
              <a:ext cx="6175829" cy="40059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506" y="5599193"/>
              <a:ext cx="453265" cy="45326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75C3EAC-DD00-49D9-AEED-0231DA93F42B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0577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313" y="104886"/>
            <a:ext cx="82121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TOP 10 Seafood Species Consumed in the US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400" y="2291704"/>
            <a:ext cx="585417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en-US" sz="2800" b="1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1</a:t>
            </a:r>
          </a:p>
          <a:p>
            <a:pPr fontAlgn="base"/>
            <a:r>
              <a:rPr lang="en-US" sz="2800" b="1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2</a:t>
            </a:r>
          </a:p>
          <a:p>
            <a:pPr fontAlgn="base"/>
            <a:r>
              <a:rPr lang="en-US" sz="2800" b="1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3</a:t>
            </a:r>
          </a:p>
          <a:p>
            <a:pPr fontAlgn="base"/>
            <a:r>
              <a:rPr lang="en-US" sz="2800" b="1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4</a:t>
            </a:r>
          </a:p>
          <a:p>
            <a:pPr fontAlgn="base"/>
            <a:r>
              <a:rPr lang="en-US" sz="2800" b="1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5</a:t>
            </a:r>
          </a:p>
          <a:p>
            <a:pPr fontAlgn="base"/>
            <a:r>
              <a:rPr lang="en-US" sz="2800" b="1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6</a:t>
            </a:r>
          </a:p>
          <a:p>
            <a:pPr fontAlgn="base"/>
            <a:r>
              <a:rPr lang="en-US" sz="2800" b="1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7</a:t>
            </a:r>
          </a:p>
          <a:p>
            <a:pPr fontAlgn="base"/>
            <a:r>
              <a:rPr lang="en-US" sz="2800" b="1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8 </a:t>
            </a:r>
          </a:p>
          <a:p>
            <a:pPr fontAlgn="base"/>
            <a:r>
              <a:rPr lang="en-US" sz="2800" b="1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9</a:t>
            </a:r>
          </a:p>
          <a:p>
            <a:pPr fontAlgn="base"/>
            <a:r>
              <a:rPr lang="en-US" sz="2800" b="1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10</a:t>
            </a:r>
            <a:endParaRPr lang="en-US" sz="2800" b="1" dirty="0">
              <a:ln w="22225">
                <a:solidFill>
                  <a:srgbClr val="004D70"/>
                </a:solidFill>
                <a:prstDash val="solid"/>
              </a:ln>
              <a:solidFill>
                <a:srgbClr val="152C4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9788" y="2291704"/>
            <a:ext cx="2749471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Shrimp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Salmon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Canned Tuna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Tilapia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Alaska Pollock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Pangasius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Cod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Crab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Catfish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Clams</a:t>
            </a:r>
            <a:endParaRPr lang="en-US" sz="2800" dirty="0">
              <a:ln w="22225">
                <a:solidFill>
                  <a:srgbClr val="004D70"/>
                </a:solidFill>
                <a:prstDash val="solid"/>
              </a:ln>
              <a:solidFill>
                <a:srgbClr val="152C4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00" y="988675"/>
            <a:ext cx="77854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Century Gothic" panose="020B0502020202020204" pitchFamily="34" charset="0"/>
              </a:rPr>
              <a:t>Salmon #2 with 11% increase in seafood share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79117" y="2546131"/>
            <a:ext cx="0" cy="4256572"/>
          </a:xfrm>
          <a:prstGeom prst="line">
            <a:avLst/>
          </a:prstGeom>
          <a:ln w="15875">
            <a:solidFill>
              <a:srgbClr val="004D7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3313" y="6947336"/>
            <a:ext cx="2674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panose="020B0502020202020204" pitchFamily="34" charset="0"/>
              </a:rPr>
              <a:t>Source: National Fisheries Institute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4305"/>
          <a:stretch/>
        </p:blipFill>
        <p:spPr>
          <a:xfrm>
            <a:off x="8799643" y="0"/>
            <a:ext cx="4206240" cy="73152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825962" y="2546131"/>
            <a:ext cx="0" cy="4256572"/>
          </a:xfrm>
          <a:prstGeom prst="line">
            <a:avLst/>
          </a:prstGeom>
          <a:ln w="15875">
            <a:solidFill>
              <a:srgbClr val="004D7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66861" y="2280557"/>
            <a:ext cx="880369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4.40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2.41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2.10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1.08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0.78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0.71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0.66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0.52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0.53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0.31</a:t>
            </a:r>
            <a:endParaRPr lang="en-US" sz="2800" dirty="0">
              <a:ln w="22225">
                <a:solidFill>
                  <a:srgbClr val="004D70"/>
                </a:solidFill>
                <a:prstDash val="solid"/>
              </a:ln>
              <a:solidFill>
                <a:srgbClr val="152C47"/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034270" y="2291704"/>
            <a:ext cx="6309360" cy="0"/>
          </a:xfrm>
          <a:prstGeom prst="line">
            <a:avLst/>
          </a:prstGeom>
          <a:ln>
            <a:solidFill>
              <a:srgbClr val="004D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02687" y="1887498"/>
            <a:ext cx="734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entury Gothic" panose="020B0502020202020204" pitchFamily="34" charset="0"/>
              </a:rPr>
              <a:t>Species                             2017          2016      Growth (%)</a:t>
            </a:r>
            <a:endParaRPr lang="en-US" i="1" dirty="0"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979847" y="2546131"/>
            <a:ext cx="0" cy="4256572"/>
          </a:xfrm>
          <a:prstGeom prst="line">
            <a:avLst/>
          </a:prstGeom>
          <a:ln w="15875">
            <a:solidFill>
              <a:srgbClr val="004D7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31440" y="2272351"/>
            <a:ext cx="880369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4.10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2.18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2.10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1.18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0.96</a:t>
            </a:r>
          </a:p>
          <a:p>
            <a:pPr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0.89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0.66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0.54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0.51</a:t>
            </a:r>
          </a:p>
          <a:p>
            <a:pPr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0.34</a:t>
            </a:r>
            <a:endParaRPr lang="en-US" sz="2800" dirty="0">
              <a:ln w="22225">
                <a:solidFill>
                  <a:srgbClr val="004D70"/>
                </a:solidFill>
                <a:prstDash val="solid"/>
              </a:ln>
              <a:solidFill>
                <a:srgbClr val="152C47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F5FAF02-DD01-4618-815D-C36EEEF96809}"/>
              </a:ext>
            </a:extLst>
          </p:cNvPr>
          <p:cNvSpPr/>
          <p:nvPr/>
        </p:nvSpPr>
        <p:spPr>
          <a:xfrm>
            <a:off x="0" y="7191930"/>
            <a:ext cx="13004800" cy="123269"/>
          </a:xfrm>
          <a:prstGeom prst="rect">
            <a:avLst/>
          </a:prstGeom>
          <a:solidFill>
            <a:srgbClr val="DC5623"/>
          </a:solidFill>
          <a:ln>
            <a:solidFill>
              <a:srgbClr val="DC5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432DE33-85F1-4F78-92D8-60BAC102F226}"/>
              </a:ext>
            </a:extLst>
          </p:cNvPr>
          <p:cNvCxnSpPr/>
          <p:nvPr/>
        </p:nvCxnSpPr>
        <p:spPr>
          <a:xfrm>
            <a:off x="6105262" y="2534984"/>
            <a:ext cx="0" cy="4256572"/>
          </a:xfrm>
          <a:prstGeom prst="line">
            <a:avLst/>
          </a:prstGeom>
          <a:ln w="15875">
            <a:solidFill>
              <a:srgbClr val="004D7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4333EC5-F9C7-48F8-8868-E5AEFD5C4759}"/>
              </a:ext>
            </a:extLst>
          </p:cNvPr>
          <p:cNvSpPr/>
          <p:nvPr/>
        </p:nvSpPr>
        <p:spPr>
          <a:xfrm>
            <a:off x="6327303" y="2280557"/>
            <a:ext cx="700833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7</a:t>
            </a:r>
          </a:p>
          <a:p>
            <a:pPr algn="ctr"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11</a:t>
            </a:r>
          </a:p>
          <a:p>
            <a:pPr algn="ctr"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-</a:t>
            </a:r>
          </a:p>
          <a:p>
            <a:pPr algn="ctr"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-9</a:t>
            </a:r>
          </a:p>
          <a:p>
            <a:pPr algn="ctr"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-19</a:t>
            </a:r>
          </a:p>
          <a:p>
            <a:pPr algn="ctr" fontAlgn="base"/>
            <a:r>
              <a:rPr lang="en-US" sz="2800" i="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-20</a:t>
            </a:r>
          </a:p>
          <a:p>
            <a:pPr algn="ctr"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-</a:t>
            </a:r>
          </a:p>
          <a:p>
            <a:pPr algn="ctr"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-4</a:t>
            </a:r>
          </a:p>
          <a:p>
            <a:pPr algn="ctr"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4</a:t>
            </a:r>
          </a:p>
          <a:p>
            <a:pPr algn="ctr" fontAlgn="base"/>
            <a:r>
              <a:rPr lang="en-US" sz="2800" dirty="0">
                <a:ln w="22225">
                  <a:solidFill>
                    <a:srgbClr val="004D70"/>
                  </a:solidFill>
                  <a:prstDash val="solid"/>
                </a:ln>
                <a:solidFill>
                  <a:srgbClr val="152C47"/>
                </a:solidFill>
                <a:latin typeface="Century Gothic" panose="020B0502020202020204" pitchFamily="34" charset="0"/>
              </a:rPr>
              <a:t>-9</a:t>
            </a:r>
            <a:endParaRPr lang="en-US" sz="2800" dirty="0">
              <a:ln w="22225">
                <a:solidFill>
                  <a:srgbClr val="004D70"/>
                </a:solidFill>
                <a:prstDash val="solid"/>
              </a:ln>
              <a:solidFill>
                <a:srgbClr val="152C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4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AAEB912-7A21-4E9E-9258-F23B051CCB71}"/>
              </a:ext>
            </a:extLst>
          </p:cNvPr>
          <p:cNvGrpSpPr/>
          <p:nvPr/>
        </p:nvGrpSpPr>
        <p:grpSpPr>
          <a:xfrm>
            <a:off x="0" y="-1381"/>
            <a:ext cx="13876121" cy="7316580"/>
            <a:chOff x="0" y="-1381"/>
            <a:chExt cx="13876121" cy="7316580"/>
          </a:xfrm>
        </p:grpSpPr>
        <p:sp>
          <p:nvSpPr>
            <p:cNvPr id="3" name="TextBox 2"/>
            <p:cNvSpPr txBox="1"/>
            <p:nvPr/>
          </p:nvSpPr>
          <p:spPr>
            <a:xfrm>
              <a:off x="303313" y="90865"/>
              <a:ext cx="73077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 sz="1600" b="1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US Per Capita Seafood Consumption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3313" y="6947336"/>
              <a:ext cx="1614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USDA Data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F05E814-1B5A-49A9-AC88-DA79FA774147}"/>
                </a:ext>
              </a:extLst>
            </p:cNvPr>
            <p:cNvSpPr txBox="1"/>
            <p:nvPr/>
          </p:nvSpPr>
          <p:spPr>
            <a:xfrm>
              <a:off x="8192364" y="6479789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entury Gothic" panose="020B0502020202020204" pitchFamily="34" charset="0"/>
                </a:rPr>
                <a:t>2017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B9673DD-8363-4BF1-A00C-35A7D02C436F}"/>
                </a:ext>
              </a:extLst>
            </p:cNvPr>
            <p:cNvSpPr/>
            <p:nvPr/>
          </p:nvSpPr>
          <p:spPr>
            <a:xfrm>
              <a:off x="8308106" y="1744579"/>
              <a:ext cx="595262" cy="565485"/>
            </a:xfrm>
            <a:prstGeom prst="ellipse">
              <a:avLst/>
            </a:prstGeom>
            <a:solidFill>
              <a:srgbClr val="004D7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74DCF7B-9A49-4BD9-B558-02ABEDDA534B}"/>
                </a:ext>
              </a:extLst>
            </p:cNvPr>
            <p:cNvSpPr txBox="1"/>
            <p:nvPr/>
          </p:nvSpPr>
          <p:spPr>
            <a:xfrm>
              <a:off x="8263289" y="1858044"/>
              <a:ext cx="691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16lbs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35C42A21-9562-4797-8B88-61371E328CDB}"/>
                </a:ext>
              </a:extLst>
            </p:cNvPr>
            <p:cNvSpPr/>
            <p:nvPr/>
          </p:nvSpPr>
          <p:spPr>
            <a:xfrm>
              <a:off x="283152" y="791347"/>
              <a:ext cx="837600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200" b="1" dirty="0">
                  <a:latin typeface="Century Gothic" panose="020B0502020202020204" pitchFamily="34" charset="0"/>
                </a:rPr>
                <a:t>2017 highest per capita consumption in 10 years, and the 6</a:t>
              </a:r>
              <a:r>
                <a:rPr lang="en-US" sz="2200" b="1" baseline="30000" dirty="0">
                  <a:latin typeface="Century Gothic" panose="020B0502020202020204" pitchFamily="34" charset="0"/>
                </a:rPr>
                <a:t>th</a:t>
              </a:r>
              <a:r>
                <a:rPr lang="en-US" sz="2200" b="1" dirty="0">
                  <a:latin typeface="Century Gothic" panose="020B0502020202020204" pitchFamily="34" charset="0"/>
                </a:rPr>
                <a:t> highest ever</a:t>
              </a:r>
            </a:p>
          </p:txBody>
        </p:sp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xmlns="" id="{01C0E7F9-ED8D-4ED3-8D93-75CE0464E2C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15977818"/>
                </p:ext>
              </p:extLst>
            </p:nvPr>
          </p:nvGraphicFramePr>
          <p:xfrm>
            <a:off x="27370" y="1744579"/>
            <a:ext cx="8619088" cy="5006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7" name="Picture 6" descr="A wooden cutting board&#10;&#10;Description automatically generated">
              <a:extLst>
                <a:ext uri="{FF2B5EF4-FFF2-40B4-BE49-F238E27FC236}">
                  <a16:creationId xmlns:a16="http://schemas.microsoft.com/office/drawing/2014/main" xmlns="" id="{A1DAFB6D-418C-4084-8CE9-F4A288F4D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5" r="-17055"/>
            <a:stretch/>
          </p:blipFill>
          <p:spPr>
            <a:xfrm>
              <a:off x="8999321" y="-1381"/>
              <a:ext cx="4876800" cy="73152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E4A27A5-7BBA-4B19-BA70-A7FF0824F222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xmlns="" id="{14D48B17-85C9-46B1-BD48-779CF39B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87233" y="5821170"/>
              <a:ext cx="1117526" cy="1317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6380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6F0E2F4-1957-4F44-BF55-0677BE0C99B7}"/>
              </a:ext>
            </a:extLst>
          </p:cNvPr>
          <p:cNvGrpSpPr/>
          <p:nvPr/>
        </p:nvGrpSpPr>
        <p:grpSpPr>
          <a:xfrm>
            <a:off x="0" y="0"/>
            <a:ext cx="13564019" cy="7315200"/>
            <a:chOff x="0" y="0"/>
            <a:chExt cx="13564019" cy="7315200"/>
          </a:xfrm>
        </p:grpSpPr>
        <p:sp>
          <p:nvSpPr>
            <p:cNvPr id="12" name="TextBox 11"/>
            <p:cNvSpPr txBox="1"/>
            <p:nvPr/>
          </p:nvSpPr>
          <p:spPr>
            <a:xfrm>
              <a:off x="393700" y="10831"/>
              <a:ext cx="666708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US Consumer Food Trends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7211" y="6895101"/>
              <a:ext cx="2986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Food Marketing Institute (FMI)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7" r="-11467"/>
            <a:stretch/>
          </p:blipFill>
          <p:spPr>
            <a:xfrm>
              <a:off x="8686800" y="0"/>
              <a:ext cx="4877219" cy="7315200"/>
            </a:xfrm>
            <a:prstGeom prst="rect">
              <a:avLst/>
            </a:prstGeom>
          </p:spPr>
        </p:pic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3060049223"/>
                </p:ext>
              </p:extLst>
            </p:nvPr>
          </p:nvGraphicFramePr>
          <p:xfrm>
            <a:off x="1347381" y="878481"/>
            <a:ext cx="6356048" cy="577991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277" y="3481932"/>
              <a:ext cx="573009" cy="5730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076" y="2416934"/>
              <a:ext cx="511324" cy="5113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485" y="4608615"/>
              <a:ext cx="495915" cy="4959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610" y="1377337"/>
              <a:ext cx="440578" cy="44057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868" y="5640566"/>
              <a:ext cx="586062" cy="58606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1E87042-62F1-4287-B0C6-A1CF2A7D9F3B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xmlns="" id="{381D581F-7249-4AE3-9715-191889514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987233" y="5821170"/>
              <a:ext cx="1117526" cy="1317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425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6B6A7F7-6A93-4ADD-A7D0-0CBC33C22823}"/>
              </a:ext>
            </a:extLst>
          </p:cNvPr>
          <p:cNvGrpSpPr/>
          <p:nvPr/>
        </p:nvGrpSpPr>
        <p:grpSpPr>
          <a:xfrm>
            <a:off x="-1" y="0"/>
            <a:ext cx="13165586" cy="7315200"/>
            <a:chOff x="-1" y="0"/>
            <a:chExt cx="13165586" cy="73152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4ADEB5-A49D-4113-AE41-19F4F0B9F366}"/>
                </a:ext>
              </a:extLst>
            </p:cNvPr>
            <p:cNvSpPr txBox="1"/>
            <p:nvPr/>
          </p:nvSpPr>
          <p:spPr>
            <a:xfrm>
              <a:off x="406400" y="2095"/>
              <a:ext cx="759368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Salmon: America’s Favorite Fish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E563A107-C133-43F3-942D-D2D0D843A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46204"/>
              <a:ext cx="9933333" cy="295238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633A767-6A42-42D5-8A66-397D6823AA46}"/>
                </a:ext>
              </a:extLst>
            </p:cNvPr>
            <p:cNvSpPr txBox="1"/>
            <p:nvPr/>
          </p:nvSpPr>
          <p:spPr>
            <a:xfrm>
              <a:off x="406400" y="6847701"/>
              <a:ext cx="3007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</a:t>
              </a:r>
              <a:r>
                <a:rPr lang="en-US" sz="1200" i="1" dirty="0" err="1">
                  <a:latin typeface="Century Gothic" panose="020B0502020202020204" pitchFamily="34" charset="0"/>
                </a:rPr>
                <a:t>Datassential</a:t>
              </a:r>
              <a:r>
                <a:rPr lang="en-US" sz="1200" i="1" dirty="0">
                  <a:latin typeface="Century Gothic" panose="020B0502020202020204" pitchFamily="34" charset="0"/>
                </a:rPr>
                <a:t> Food with a Story</a:t>
              </a:r>
            </a:p>
          </p:txBody>
        </p:sp>
        <p:pic>
          <p:nvPicPr>
            <p:cNvPr id="4" name="Picture 3" descr="A picture containing person, indoor, blue&#10;&#10;Description automatically generated">
              <a:extLst>
                <a:ext uri="{FF2B5EF4-FFF2-40B4-BE49-F238E27FC236}">
                  <a16:creationId xmlns:a16="http://schemas.microsoft.com/office/drawing/2014/main" xmlns="" id="{1C7EEE5D-1C97-4A4B-BA93-9125A0508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24"/>
            <a:stretch/>
          </p:blipFill>
          <p:spPr>
            <a:xfrm>
              <a:off x="10148065" y="0"/>
              <a:ext cx="3017520" cy="7315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1000E69-029A-41DF-A391-A329E0915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381" y="4849333"/>
              <a:ext cx="9780952" cy="9238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A7431E1-D897-4979-AF92-E9FAECBFE647}"/>
                </a:ext>
              </a:extLst>
            </p:cNvPr>
            <p:cNvSpPr txBox="1"/>
            <p:nvPr/>
          </p:nvSpPr>
          <p:spPr>
            <a:xfrm>
              <a:off x="4082723" y="1060518"/>
              <a:ext cx="2582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BentonSans" panose="02000704020000020004" pitchFamily="50" charset="0"/>
                </a:rPr>
                <a:t>Affinity (% who love)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DFEEC7E-68CF-4C35-A497-5773A1D4B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44153" y="6424564"/>
              <a:ext cx="696546" cy="700136"/>
            </a:xfrm>
            <a:prstGeom prst="ellipse">
              <a:avLst/>
            </a:prstGeom>
            <a:solidFill>
              <a:srgbClr val="FEFFFE"/>
            </a:solidFill>
            <a:ln>
              <a:solidFill>
                <a:srgbClr val="DC5623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5D342C1-E18A-4702-A2C1-D4559A259A8E}"/>
                </a:ext>
              </a:extLst>
            </p:cNvPr>
            <p:cNvSpPr/>
            <p:nvPr/>
          </p:nvSpPr>
          <p:spPr>
            <a:xfrm>
              <a:off x="-1" y="7162800"/>
              <a:ext cx="13165585" cy="15239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653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9D6B6B-C03E-4453-B43F-857A515F7C5D}"/>
              </a:ext>
            </a:extLst>
          </p:cNvPr>
          <p:cNvGrpSpPr/>
          <p:nvPr/>
        </p:nvGrpSpPr>
        <p:grpSpPr>
          <a:xfrm>
            <a:off x="0" y="0"/>
            <a:ext cx="13004800" cy="7315199"/>
            <a:chOff x="0" y="0"/>
            <a:chExt cx="13004800" cy="7315199"/>
          </a:xfrm>
        </p:grpSpPr>
        <p:sp>
          <p:nvSpPr>
            <p:cNvPr id="18" name="TextBox 17"/>
            <p:cNvSpPr txBox="1"/>
            <p:nvPr/>
          </p:nvSpPr>
          <p:spPr>
            <a:xfrm>
              <a:off x="311638" y="21314"/>
              <a:ext cx="537435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Salmon: a </a:t>
              </a:r>
              <a:r>
                <a:rPr lang="en-US" sz="3300" i="1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“Superfood”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F1E53E9-D9C6-45EE-AA5D-A14BC18A82A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665495" y="0"/>
              <a:ext cx="6339305" cy="73043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D329CCE-86D2-4DD9-BECE-31459A2BC978}"/>
                </a:ext>
              </a:extLst>
            </p:cNvPr>
            <p:cNvSpPr/>
            <p:nvPr/>
          </p:nvSpPr>
          <p:spPr>
            <a:xfrm>
              <a:off x="183273" y="1108860"/>
              <a:ext cx="5502721" cy="5816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/>
              <a:r>
                <a:rPr lang="en-US" sz="2400" b="1" dirty="0">
                  <a:latin typeface="Century Gothic" panose="020B0502020202020204" pitchFamily="34" charset="0"/>
                </a:rPr>
                <a:t>American think that salmon has:</a:t>
              </a:r>
            </a:p>
            <a:p>
              <a:pPr algn="just" fontAlgn="base"/>
              <a:endParaRPr lang="en-US" sz="2400" b="1" dirty="0">
                <a:latin typeface="Century Gothic" panose="020B0502020202020204" pitchFamily="34" charset="0"/>
              </a:endParaRP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2400" b="1" dirty="0">
                  <a:latin typeface="Century Gothic" panose="020B0502020202020204" pitchFamily="34" charset="0"/>
                </a:rPr>
                <a:t>H</a:t>
              </a:r>
              <a:r>
                <a:rPr lang="en-US" sz="2400" b="1" dirty="0" smtClean="0">
                  <a:latin typeface="Century Gothic" panose="020B0502020202020204" pitchFamily="34" charset="0"/>
                </a:rPr>
                <a:t>igh </a:t>
              </a:r>
              <a:r>
                <a:rPr lang="en-US" sz="2400" b="1" dirty="0">
                  <a:latin typeface="Century Gothic" panose="020B0502020202020204" pitchFamily="34" charset="0"/>
                </a:rPr>
                <a:t>levels of Omega-3</a:t>
              </a: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endParaRPr lang="en-US" sz="2400" b="1" dirty="0" smtClean="0">
                <a:latin typeface="Century Gothic" panose="020B0502020202020204" pitchFamily="34" charset="0"/>
              </a:endParaRP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2400" b="1" dirty="0" smtClean="0">
                  <a:latin typeface="Century Gothic" panose="020B0502020202020204" pitchFamily="34" charset="0"/>
                </a:rPr>
                <a:t>Not </a:t>
              </a:r>
              <a:r>
                <a:rPr lang="en-US" sz="2400" b="1" dirty="0">
                  <a:latin typeface="Century Gothic" panose="020B0502020202020204" pitchFamily="34" charset="0"/>
                </a:rPr>
                <a:t>only has Proteins, but Vitamins (</a:t>
              </a:r>
              <a:r>
                <a:rPr lang="en-US" sz="2400" b="1" dirty="0" smtClean="0">
                  <a:latin typeface="Century Gothic" panose="020B0502020202020204" pitchFamily="34" charset="0"/>
                </a:rPr>
                <a:t>D&amp;B12</a:t>
              </a:r>
              <a:r>
                <a:rPr lang="en-US" sz="2400" b="1" dirty="0">
                  <a:latin typeface="Century Gothic" panose="020B0502020202020204" pitchFamily="34" charset="0"/>
                </a:rPr>
                <a:t>) and Minerals (Iodine &amp; Selenium)</a:t>
              </a: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endParaRPr lang="en-US" sz="2400" b="1" dirty="0" smtClean="0">
                <a:latin typeface="Century Gothic" panose="020B0502020202020204" pitchFamily="34" charset="0"/>
              </a:endParaRP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r>
                <a:rPr lang="en-US" sz="2400" b="1" dirty="0" smtClean="0">
                  <a:latin typeface="Century Gothic" panose="020B0502020202020204" pitchFamily="34" charset="0"/>
                </a:rPr>
                <a:t>Has </a:t>
              </a:r>
              <a:r>
                <a:rPr lang="en-US" sz="2400" b="1" dirty="0" smtClean="0">
                  <a:latin typeface="Century Gothic" panose="020B0502020202020204" pitchFamily="34" charset="0"/>
                </a:rPr>
                <a:t>benefits for:</a:t>
              </a:r>
              <a:endParaRPr lang="en-US" sz="2400" b="1" dirty="0">
                <a:latin typeface="Century Gothic" panose="020B0502020202020204" pitchFamily="34" charset="0"/>
              </a:endParaRPr>
            </a:p>
            <a:p>
              <a:pPr marL="800100" lvl="1" indent="-342900" algn="just" fontAlgn="base">
                <a:buFont typeface="Wingdings" panose="05000000000000000000" pitchFamily="2" charset="2"/>
                <a:buChar char="§"/>
              </a:pPr>
              <a:r>
                <a:rPr lang="en-US" dirty="0" smtClean="0">
                  <a:latin typeface="Century Gothic" panose="020B0502020202020204" pitchFamily="34" charset="0"/>
                </a:rPr>
                <a:t>Eye </a:t>
              </a:r>
              <a:r>
                <a:rPr lang="en-US" dirty="0">
                  <a:latin typeface="Century Gothic" panose="020B0502020202020204" pitchFamily="34" charset="0"/>
                </a:rPr>
                <a:t>Health</a:t>
              </a:r>
            </a:p>
            <a:p>
              <a:pPr marL="800100" lvl="1" indent="-342900" algn="just" fontAlgn="base">
                <a:buFont typeface="Wingdings" panose="05000000000000000000" pitchFamily="2" charset="2"/>
                <a:buChar char="§"/>
              </a:pPr>
              <a:r>
                <a:rPr lang="en-US" dirty="0">
                  <a:latin typeface="Century Gothic" panose="020B0502020202020204" pitchFamily="34" charset="0"/>
                </a:rPr>
                <a:t>Bone and </a:t>
              </a:r>
              <a:r>
                <a:rPr lang="en-US" dirty="0" smtClean="0">
                  <a:latin typeface="Century Gothic" panose="020B0502020202020204" pitchFamily="34" charset="0"/>
                </a:rPr>
                <a:t>Joints</a:t>
              </a:r>
              <a:endParaRPr lang="en-US" dirty="0">
                <a:latin typeface="Century Gothic" panose="020B0502020202020204" pitchFamily="34" charset="0"/>
              </a:endParaRPr>
            </a:p>
            <a:p>
              <a:pPr marL="800100" lvl="1" indent="-342900" algn="just" fontAlgn="base">
                <a:buFont typeface="Wingdings" panose="05000000000000000000" pitchFamily="2" charset="2"/>
                <a:buChar char="§"/>
              </a:pPr>
              <a:r>
                <a:rPr lang="en-US" dirty="0">
                  <a:latin typeface="Century Gothic" panose="020B0502020202020204" pitchFamily="34" charset="0"/>
                </a:rPr>
                <a:t>Brain </a:t>
              </a:r>
              <a:r>
                <a:rPr lang="en-US" dirty="0" smtClean="0">
                  <a:latin typeface="Century Gothic" panose="020B0502020202020204" pitchFamily="34" charset="0"/>
                </a:rPr>
                <a:t>Repair</a:t>
              </a:r>
            </a:p>
            <a:p>
              <a:pPr marL="800100" lvl="1" indent="-342900" algn="just" fontAlgn="base">
                <a:buFont typeface="Wingdings" panose="05000000000000000000" pitchFamily="2" charset="2"/>
                <a:buChar char="§"/>
              </a:pPr>
              <a:r>
                <a:rPr lang="en-US" dirty="0" smtClean="0">
                  <a:latin typeface="Century Gothic" panose="020B0502020202020204" pitchFamily="34" charset="0"/>
                </a:rPr>
                <a:t>Cancer </a:t>
              </a:r>
              <a:r>
                <a:rPr lang="en-US" dirty="0">
                  <a:latin typeface="Century Gothic" panose="020B0502020202020204" pitchFamily="34" charset="0"/>
                </a:rPr>
                <a:t>Defense for anti inflammatory</a:t>
              </a:r>
            </a:p>
            <a:p>
              <a:pPr marL="800100" lvl="1" indent="-342900" algn="just" fontAlgn="base">
                <a:buFont typeface="Wingdings" panose="05000000000000000000" pitchFamily="2" charset="2"/>
                <a:buChar char="§"/>
              </a:pPr>
              <a:r>
                <a:rPr lang="en-US" dirty="0" smtClean="0">
                  <a:latin typeface="Century Gothic" panose="020B0502020202020204" pitchFamily="34" charset="0"/>
                </a:rPr>
                <a:t>Skin</a:t>
              </a:r>
              <a:endParaRPr lang="en-US" dirty="0">
                <a:latin typeface="Century Gothic" panose="020B0502020202020204" pitchFamily="34" charset="0"/>
              </a:endParaRPr>
            </a:p>
            <a:p>
              <a:pPr marL="800100" lvl="1" indent="-342900" algn="just" fontAlgn="base">
                <a:buFont typeface="Wingdings" panose="05000000000000000000" pitchFamily="2" charset="2"/>
                <a:buChar char="§"/>
              </a:pPr>
              <a:r>
                <a:rPr lang="en-US" dirty="0" smtClean="0">
                  <a:latin typeface="Century Gothic" panose="020B0502020202020204" pitchFamily="34" charset="0"/>
                </a:rPr>
                <a:t>Heart</a:t>
              </a:r>
              <a:endParaRPr lang="en-US" dirty="0">
                <a:latin typeface="Century Gothic" panose="020B0502020202020204" pitchFamily="34" charset="0"/>
              </a:endParaRPr>
            </a:p>
            <a:p>
              <a:pPr lvl="1" algn="just" fontAlgn="base"/>
              <a:endParaRPr lang="en-US" sz="2400" b="1" dirty="0">
                <a:latin typeface="Century Gothic" panose="020B0502020202020204" pitchFamily="34" charset="0"/>
              </a:endParaRPr>
            </a:p>
            <a:p>
              <a:pPr marL="342900" indent="-342900" algn="just" fontAlgn="base">
                <a:buFont typeface="Wingdings" panose="05000000000000000000" pitchFamily="2" charset="2"/>
                <a:buChar char="§"/>
              </a:pPr>
              <a:endParaRPr lang="en-US" sz="24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B821AD8-A0D4-44C2-B3AB-906AE12EB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7915" y="6424564"/>
              <a:ext cx="696546" cy="700136"/>
            </a:xfrm>
            <a:prstGeom prst="ellipse">
              <a:avLst/>
            </a:prstGeom>
            <a:solidFill>
              <a:srgbClr val="FEFFFE"/>
            </a:solidFill>
            <a:ln>
              <a:solidFill>
                <a:srgbClr val="DC5623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3ACA72D-36DA-4BFE-B4A6-8BBFF5694AFA}"/>
                </a:ext>
              </a:extLst>
            </p:cNvPr>
            <p:cNvSpPr txBox="1"/>
            <p:nvPr/>
          </p:nvSpPr>
          <p:spPr>
            <a:xfrm>
              <a:off x="406400" y="6847701"/>
              <a:ext cx="4519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entury Gothic" panose="020B0502020202020204" pitchFamily="34" charset="0"/>
                </a:rPr>
                <a:t>Source: Perceptions of Chilean Salmon in the U.S. CSMC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FCFCC1E-B353-4504-83A1-F296A4A77EA6}"/>
                </a:ext>
              </a:extLst>
            </p:cNvPr>
            <p:cNvSpPr/>
            <p:nvPr/>
          </p:nvSpPr>
          <p:spPr>
            <a:xfrm>
              <a:off x="0" y="7191930"/>
              <a:ext cx="13004800" cy="123269"/>
            </a:xfrm>
            <a:prstGeom prst="rect">
              <a:avLst/>
            </a:prstGeom>
            <a:solidFill>
              <a:srgbClr val="DC5623"/>
            </a:solidFill>
            <a:ln>
              <a:solidFill>
                <a:srgbClr val="DC56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21907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8955</TotalTime>
  <Words>2068</Words>
  <Application>Microsoft Office PowerPoint</Application>
  <PresentationFormat>Personalizado</PresentationFormat>
  <Paragraphs>388</Paragraphs>
  <Slides>19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Wirlenys Quintero</dc:creator>
  <cp:lastModifiedBy>Ricardo García  (5792)</cp:lastModifiedBy>
  <cp:revision>419</cp:revision>
  <dcterms:created xsi:type="dcterms:W3CDTF">2019-07-15T20:23:22Z</dcterms:created>
  <dcterms:modified xsi:type="dcterms:W3CDTF">2019-08-21T08:54:03Z</dcterms:modified>
</cp:coreProperties>
</file>